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1"/>
  </p:notesMasterIdLst>
  <p:sldIdLst>
    <p:sldId id="256" r:id="rId2"/>
    <p:sldId id="311" r:id="rId3"/>
    <p:sldId id="323" r:id="rId4"/>
    <p:sldId id="321" r:id="rId5"/>
    <p:sldId id="313" r:id="rId6"/>
    <p:sldId id="314" r:id="rId7"/>
    <p:sldId id="328" r:id="rId8"/>
    <p:sldId id="257" r:id="rId9"/>
    <p:sldId id="324" r:id="rId10"/>
    <p:sldId id="325" r:id="rId11"/>
    <p:sldId id="317" r:id="rId12"/>
    <p:sldId id="315" r:id="rId13"/>
    <p:sldId id="316" r:id="rId14"/>
    <p:sldId id="319" r:id="rId15"/>
    <p:sldId id="326" r:id="rId16"/>
    <p:sldId id="318" r:id="rId17"/>
    <p:sldId id="320" r:id="rId18"/>
    <p:sldId id="327" r:id="rId19"/>
    <p:sldId id="291"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Lato" panose="020F0502020204030203" pitchFamily="34" charset="0"/>
      <p:regular r:id="rId26"/>
      <p:bold r:id="rId27"/>
      <p:italic r:id="rId28"/>
      <p:boldItalic r:id="rId29"/>
    </p:embeddedFont>
    <p:embeddedFont>
      <p:font typeface="Montserrat Medium" panose="00000600000000000000" pitchFamily="2" charset="0"/>
      <p:regular r:id="rId30"/>
      <p:italic r:id="rId31"/>
    </p:embeddedFont>
    <p:embeddedFont>
      <p:font typeface="Palanquin SemiBold" panose="020B0004020203020204" pitchFamily="34" charset="0"/>
      <p:regular r:id="rId32"/>
      <p:bold r:id="rId33"/>
    </p:embeddedFont>
    <p:embeddedFont>
      <p:font typeface="Playfair Display"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2828"/>
    <a:srgbClr val="FFA8A1"/>
    <a:srgbClr val="CAD5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987BE0-4541-47B3-9EC5-F6DDE3C13409}">
  <a:tblStyle styleId="{E8987BE0-4541-47B3-9EC5-F6DDE3C134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3712" autoAdjust="0"/>
  </p:normalViewPr>
  <p:slideViewPr>
    <p:cSldViewPr snapToGrid="0">
      <p:cViewPr varScale="1">
        <p:scale>
          <a:sx n="96" d="100"/>
          <a:sy n="96" d="100"/>
        </p:scale>
        <p:origin x="57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a36df63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a36df6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project for today and From the title we can know the content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Admin informative dashboard contains the following information: Total sales, Total transactions, Total items number, Total users, chart represents top five expensive items to buy, another chart represents items available quantity, and table of out of stock items. To help business owners on making business decisions</a:t>
            </a:r>
            <a:endParaRPr lang="en-AE"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0046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procurement manger can access these pages to check all items, add new items to the inventory or update delete item.  Each item has … (columns, fields, attributes )in the </a:t>
            </a:r>
            <a:r>
              <a:rPr lang="en-US" dirty="0" err="1"/>
              <a:t>db</a:t>
            </a:r>
            <a:endParaRPr dirty="0"/>
          </a:p>
        </p:txBody>
      </p:sp>
    </p:spTree>
    <p:extLst>
      <p:ext uri="{BB962C8B-B14F-4D97-AF65-F5344CB8AC3E}">
        <p14:creationId xmlns:p14="http://schemas.microsoft.com/office/powerpoint/2010/main" val="3781176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the seller user can access this page each time a customer buys a product or service, they’re completing a point of sale transaction. This is the moment when you officially make a sale. this page is developed using AJAX and have an API to support the AJAX requests. contains selling form with item name and item quantity.. There is a list in the same page for all the transactions that has been made today by the current logged in user. The seller can edit or delete each transaction on this list directly using action buttons. </a:t>
            </a:r>
            <a:endParaRPr lang="en-AE" sz="1100" dirty="0"/>
          </a:p>
          <a:p>
            <a:pPr marL="0" lvl="0" indent="0" algn="l" rtl="0">
              <a:spcBef>
                <a:spcPts val="0"/>
              </a:spcBef>
              <a:spcAft>
                <a:spcPts val="0"/>
              </a:spcAft>
              <a:buNone/>
            </a:pPr>
            <a:endParaRPr lang="en-AE" dirty="0"/>
          </a:p>
        </p:txBody>
      </p:sp>
    </p:spTree>
    <p:extLst>
      <p:ext uri="{BB962C8B-B14F-4D97-AF65-F5344CB8AC3E}">
        <p14:creationId xmlns:p14="http://schemas.microsoft.com/office/powerpoint/2010/main" val="3769909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In Selling dashboard we have to pay attention to an important </a:t>
            </a:r>
            <a:r>
              <a:rPr lang="en-US" b="1" dirty="0"/>
              <a:t>mathematical equations </a:t>
            </a:r>
            <a:r>
              <a:rPr lang="en-US" dirty="0"/>
              <a:t>between tow tables transactions and items. To make the selling process organized, synchronized, and accurate.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2206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madefor-text"/>
              </a:rPr>
              <a:t>T</a:t>
            </a:r>
            <a:r>
              <a:rPr lang="en-US" dirty="0"/>
              <a:t>he Accountant user can access these pages to check all transactions or update a specific transaction .</a:t>
            </a:r>
            <a:endParaRPr dirty="0"/>
          </a:p>
        </p:txBody>
      </p:sp>
    </p:spTree>
    <p:extLst>
      <p:ext uri="{BB962C8B-B14F-4D97-AF65-F5344CB8AC3E}">
        <p14:creationId xmlns:p14="http://schemas.microsoft.com/office/powerpoint/2010/main" val="3705837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each user has a Profile page which contains user info and they can update their profile info (display name, email, user name,  and uploading a profile photo if they want).</a:t>
            </a:r>
            <a:endParaRPr dirty="0"/>
          </a:p>
        </p:txBody>
      </p:sp>
    </p:spTree>
    <p:extLst>
      <p:ext uri="{BB962C8B-B14F-4D97-AF65-F5344CB8AC3E}">
        <p14:creationId xmlns:p14="http://schemas.microsoft.com/office/powerpoint/2010/main" val="291062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admin can access these pages to show all users, add new users to the system or update user info and delete user.  Each user has … (columns, fields, attributes )in the </a:t>
            </a:r>
            <a:r>
              <a:rPr lang="en-US" dirty="0" err="1"/>
              <a:t>db</a:t>
            </a:r>
            <a:r>
              <a:rPr lang="en-US" dirty="0"/>
              <a:t>, the image is not required if the user doesn’t upload a profile photo; the profile icon will appear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8538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00" b="0" i="0" dirty="0">
                <a:solidFill>
                  <a:srgbClr val="202124"/>
                </a:solidFill>
                <a:effectLst/>
                <a:latin typeface="Helvetica Neue"/>
              </a:rPr>
              <a:t>my web application is completely safe from XSS attacks which is a client-side vulnerability that targets application users, and SQL injections which is a server-side vulnerability that targets the application database</a:t>
            </a:r>
            <a:endParaRPr sz="1000" b="0" dirty="0"/>
          </a:p>
        </p:txBody>
      </p:sp>
    </p:spTree>
    <p:extLst>
      <p:ext uri="{BB962C8B-B14F-4D97-AF65-F5344CB8AC3E}">
        <p14:creationId xmlns:p14="http://schemas.microsoft.com/office/powerpoint/2010/main" val="3347959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AE" sz="1400" dirty="0">
                <a:effectLst/>
                <a:latin typeface="Calibri" panose="020F0502020204030204" pitchFamily="34" charset="0"/>
                <a:ea typeface="Calibri" panose="020F0502020204030204" pitchFamily="34" charset="0"/>
                <a:cs typeface="Arial" panose="020B0604020202020204" pitchFamily="34" charset="0"/>
              </a:rPr>
              <a:t>Thank you so much for your interest and attention. special thanks to my instructors and special thanks to the organizers of this program. If anyone has any questions, I will be happy to answer them.</a:t>
            </a:r>
          </a:p>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4130404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5e0f777a9_0_4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5e0f777a9_0_4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f35faa215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9f35faa21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problem does this project solve? So we have to build a POS web application with specific requirements to solve the problem</a:t>
            </a:r>
            <a:endParaRPr dirty="0"/>
          </a:p>
        </p:txBody>
      </p:sp>
    </p:spTree>
    <p:extLst>
      <p:ext uri="{BB962C8B-B14F-4D97-AF65-F5344CB8AC3E}">
        <p14:creationId xmlns:p14="http://schemas.microsoft.com/office/powerpoint/2010/main" val="15403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7b0c871f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7b0c871f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Lato" panose="020F0502020204030203" pitchFamily="34" charset="0"/>
                <a:ea typeface="Lato" panose="020F0502020204030203" pitchFamily="34" charset="0"/>
                <a:cs typeface="Lato" panose="020F0502020204030203" pitchFamily="34" charset="0"/>
              </a:rPr>
              <a:t>But before that we have to know what a point of sale system is</a:t>
            </a:r>
            <a:endParaRPr dirty="0"/>
          </a:p>
        </p:txBody>
      </p:sp>
    </p:spTree>
    <p:extLst>
      <p:ext uri="{BB962C8B-B14F-4D97-AF65-F5344CB8AC3E}">
        <p14:creationId xmlns:p14="http://schemas.microsoft.com/office/powerpoint/2010/main" val="339478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a5e0f777a9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a5e0f777a9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333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reading the SSR file we can conclude that</a:t>
            </a:r>
            <a:endParaRPr dirty="0"/>
          </a:p>
        </p:txBody>
      </p:sp>
    </p:spTree>
    <p:extLst>
      <p:ext uri="{BB962C8B-B14F-4D97-AF65-F5344CB8AC3E}">
        <p14:creationId xmlns:p14="http://schemas.microsoft.com/office/powerpoint/2010/main" val="199543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335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b="0" i="0" u="none" dirty="0"/>
              <a:t>Before demonstrating the system features and GUIs, my web application is already live on a server if you </a:t>
            </a:r>
            <a:r>
              <a:rPr lang="en-US" sz="800" b="0" i="0" u="none"/>
              <a:t>want to </a:t>
            </a:r>
            <a:r>
              <a:rPr lang="en-US" sz="800" b="0" i="0" u="none" dirty="0"/>
              <a:t>join me in my demo please go to this URL then click the hamburger menu, and login button if you are accessing it from a mobile phone or tablet then enter these login credentials username and password</a:t>
            </a:r>
          </a:p>
        </p:txBody>
      </p:sp>
    </p:spTree>
    <p:extLst>
      <p:ext uri="{BB962C8B-B14F-4D97-AF65-F5344CB8AC3E}">
        <p14:creationId xmlns:p14="http://schemas.microsoft.com/office/powerpoint/2010/main" val="1199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we accessed the website we can see the landing page  which contains a brief about the main features in this web app with pages snapshots. and by the way this page is an additional page it’s not (one of the requirements), I have made this page to be an informational page about the system.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clicking the login button this page will appear all designed with </a:t>
            </a:r>
            <a:r>
              <a:rPr lang="en-US" dirty="0" err="1"/>
              <a:t>css</a:t>
            </a:r>
            <a:r>
              <a:rPr lang="en-US" dirty="0"/>
              <a:t> and it’s responsive</a:t>
            </a:r>
            <a:endParaRPr dirty="0"/>
          </a:p>
        </p:txBody>
      </p:sp>
    </p:spTree>
    <p:extLst>
      <p:ext uri="{BB962C8B-B14F-4D97-AF65-F5344CB8AC3E}">
        <p14:creationId xmlns:p14="http://schemas.microsoft.com/office/powerpoint/2010/main" val="976095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98950" y="1393575"/>
            <a:ext cx="3258600" cy="1903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grpSp>
        <p:nvGrpSpPr>
          <p:cNvPr id="11" name="Google Shape;11;p2"/>
          <p:cNvGrpSpPr/>
          <p:nvPr/>
        </p:nvGrpSpPr>
        <p:grpSpPr>
          <a:xfrm>
            <a:off x="-33687" y="0"/>
            <a:ext cx="1499875" cy="1607950"/>
            <a:chOff x="-33687" y="113450"/>
            <a:chExt cx="1499875" cy="1607950"/>
          </a:xfrm>
        </p:grpSpPr>
        <p:sp>
          <p:nvSpPr>
            <p:cNvPr id="12" name="Google Shape;12;p2"/>
            <p:cNvSpPr/>
            <p:nvPr/>
          </p:nvSpPr>
          <p:spPr>
            <a:xfrm flipH="1">
              <a:off x="-33687" y="113450"/>
              <a:ext cx="1002000" cy="1607950"/>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44813" y="13745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09088" y="420675"/>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flipH="1">
            <a:off x="7856046" y="-399025"/>
            <a:ext cx="1530279" cy="1554808"/>
            <a:chOff x="-4" y="3974850"/>
            <a:chExt cx="1530279" cy="1554808"/>
          </a:xfrm>
        </p:grpSpPr>
        <p:sp>
          <p:nvSpPr>
            <p:cNvPr id="16" name="Google Shape;16;p2"/>
            <p:cNvSpPr/>
            <p:nvPr/>
          </p:nvSpPr>
          <p:spPr>
            <a:xfrm flipH="1">
              <a:off x="-4" y="3974850"/>
              <a:ext cx="1530279" cy="1554808"/>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25339" y="4016162"/>
              <a:ext cx="647343" cy="633283"/>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5704" y="4647702"/>
              <a:ext cx="901365" cy="49476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466"/>
        <p:cNvGrpSpPr/>
        <p:nvPr/>
      </p:nvGrpSpPr>
      <p:grpSpPr>
        <a:xfrm>
          <a:off x="0" y="0"/>
          <a:ext cx="0" cy="0"/>
          <a:chOff x="0" y="0"/>
          <a:chExt cx="0" cy="0"/>
        </a:xfrm>
      </p:grpSpPr>
      <p:grpSp>
        <p:nvGrpSpPr>
          <p:cNvPr id="467" name="Google Shape;467;p41"/>
          <p:cNvGrpSpPr/>
          <p:nvPr/>
        </p:nvGrpSpPr>
        <p:grpSpPr>
          <a:xfrm flipH="1">
            <a:off x="-276682" y="3505591"/>
            <a:ext cx="1985861" cy="1765938"/>
            <a:chOff x="3033525" y="2679425"/>
            <a:chExt cx="1834175" cy="1631050"/>
          </a:xfrm>
        </p:grpSpPr>
        <p:sp>
          <p:nvSpPr>
            <p:cNvPr id="468" name="Google Shape;468;p41"/>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41"/>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16250" y="539496"/>
            <a:ext cx="2661900" cy="54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000"/>
              <a:buNone/>
              <a:defRPr sz="30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57" name="Google Shape;57;p7"/>
          <p:cNvSpPr txBox="1">
            <a:spLocks noGrp="1"/>
          </p:cNvSpPr>
          <p:nvPr>
            <p:ph type="subTitle" idx="1"/>
          </p:nvPr>
        </p:nvSpPr>
        <p:spPr>
          <a:xfrm>
            <a:off x="4687050" y="1371600"/>
            <a:ext cx="2661900" cy="3086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a:endParaRPr/>
          </a:p>
        </p:txBody>
      </p:sp>
      <p:sp>
        <p:nvSpPr>
          <p:cNvPr id="58" name="Google Shape;58;p7"/>
          <p:cNvSpPr/>
          <p:nvPr/>
        </p:nvSpPr>
        <p:spPr>
          <a:xfrm>
            <a:off x="7377050" y="4537325"/>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8299425" y="4540275"/>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104875" y="3230550"/>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7675075" y="2944725"/>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8157050" y="3280975"/>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866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16250" y="543200"/>
            <a:ext cx="73602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4"/>
          <p:cNvSpPr txBox="1">
            <a:spLocks noGrp="1"/>
          </p:cNvSpPr>
          <p:nvPr>
            <p:ph type="subTitle" idx="1"/>
          </p:nvPr>
        </p:nvSpPr>
        <p:spPr>
          <a:xfrm>
            <a:off x="716250" y="1304825"/>
            <a:ext cx="7711500" cy="329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212121"/>
              </a:buClr>
              <a:buSzPts val="1200"/>
              <a:buFont typeface="Montserrat Medium"/>
              <a:buAutoNum type="arabicPeriod"/>
              <a:defRPr sz="1200"/>
            </a:lvl1pPr>
            <a:lvl2pPr lvl="1">
              <a:spcBef>
                <a:spcPts val="1600"/>
              </a:spcBef>
              <a:spcAft>
                <a:spcPts val="0"/>
              </a:spcAft>
              <a:buClr>
                <a:srgbClr val="212121"/>
              </a:buClr>
              <a:buSzPts val="1200"/>
              <a:buFont typeface="Montserrat Medium"/>
              <a:buAutoNum type="alphaLcPeriod"/>
              <a:defRPr/>
            </a:lvl2pPr>
            <a:lvl3pPr lvl="2">
              <a:spcBef>
                <a:spcPts val="1600"/>
              </a:spcBef>
              <a:spcAft>
                <a:spcPts val="0"/>
              </a:spcAft>
              <a:buClr>
                <a:srgbClr val="212121"/>
              </a:buClr>
              <a:buSzPts val="1200"/>
              <a:buFont typeface="Montserrat Medium"/>
              <a:buAutoNum type="romanLcPeriod"/>
              <a:defRPr/>
            </a:lvl3pPr>
            <a:lvl4pPr lvl="3">
              <a:spcBef>
                <a:spcPts val="1600"/>
              </a:spcBef>
              <a:spcAft>
                <a:spcPts val="0"/>
              </a:spcAft>
              <a:buClr>
                <a:srgbClr val="212121"/>
              </a:buClr>
              <a:buSzPts val="1200"/>
              <a:buFont typeface="Montserrat Medium"/>
              <a:buAutoNum type="arabicPeriod"/>
              <a:defRPr/>
            </a:lvl4pPr>
            <a:lvl5pPr lvl="4">
              <a:spcBef>
                <a:spcPts val="1600"/>
              </a:spcBef>
              <a:spcAft>
                <a:spcPts val="0"/>
              </a:spcAft>
              <a:buClr>
                <a:srgbClr val="212121"/>
              </a:buClr>
              <a:buSzPts val="1200"/>
              <a:buFont typeface="Montserrat Medium"/>
              <a:buAutoNum type="alphaLcPeriod"/>
              <a:defRPr/>
            </a:lvl5pPr>
            <a:lvl6pPr lvl="5">
              <a:spcBef>
                <a:spcPts val="1600"/>
              </a:spcBef>
              <a:spcAft>
                <a:spcPts val="0"/>
              </a:spcAft>
              <a:buClr>
                <a:srgbClr val="212121"/>
              </a:buClr>
              <a:buSzPts val="1200"/>
              <a:buFont typeface="Montserrat Medium"/>
              <a:buAutoNum type="romanLcPeriod"/>
              <a:defRPr/>
            </a:lvl6pPr>
            <a:lvl7pPr lvl="6">
              <a:spcBef>
                <a:spcPts val="1600"/>
              </a:spcBef>
              <a:spcAft>
                <a:spcPts val="0"/>
              </a:spcAft>
              <a:buClr>
                <a:srgbClr val="212121"/>
              </a:buClr>
              <a:buSzPts val="1200"/>
              <a:buFont typeface="Montserrat Medium"/>
              <a:buAutoNum type="arabicPeriod"/>
              <a:defRPr/>
            </a:lvl7pPr>
            <a:lvl8pPr lvl="7">
              <a:spcBef>
                <a:spcPts val="1600"/>
              </a:spcBef>
              <a:spcAft>
                <a:spcPts val="0"/>
              </a:spcAft>
              <a:buClr>
                <a:srgbClr val="212121"/>
              </a:buClr>
              <a:buSzPts val="1200"/>
              <a:buFont typeface="Montserrat Medium"/>
              <a:buAutoNum type="alphaLcPeriod"/>
              <a:defRPr/>
            </a:lvl8pPr>
            <a:lvl9pPr lvl="8">
              <a:spcBef>
                <a:spcPts val="1600"/>
              </a:spcBef>
              <a:spcAft>
                <a:spcPts val="1600"/>
              </a:spcAft>
              <a:buClr>
                <a:srgbClr val="212121"/>
              </a:buClr>
              <a:buSzPts val="1200"/>
              <a:buFont typeface="Montserrat Medium"/>
              <a:buAutoNum type="romanLcPeriod"/>
              <a:defRPr/>
            </a:lvl9pPr>
          </a:lstStyle>
          <a:p>
            <a:endParaRPr/>
          </a:p>
        </p:txBody>
      </p:sp>
      <p:sp>
        <p:nvSpPr>
          <p:cNvPr id="35" name="Google Shape;35;p4"/>
          <p:cNvSpPr/>
          <p:nvPr/>
        </p:nvSpPr>
        <p:spPr>
          <a:xfrm rot="5400000">
            <a:off x="8019700" y="353513"/>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5400000">
            <a:off x="8804375" y="123723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716250" y="445578"/>
            <a:ext cx="3855900" cy="6402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7" name="Google Shape;77;p9"/>
          <p:cNvSpPr txBox="1">
            <a:spLocks noGrp="1"/>
          </p:cNvSpPr>
          <p:nvPr>
            <p:ph type="subTitle" idx="1"/>
          </p:nvPr>
        </p:nvSpPr>
        <p:spPr>
          <a:xfrm>
            <a:off x="5148200" y="1371600"/>
            <a:ext cx="2844000" cy="3086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8" name="Google Shape;78;p9"/>
          <p:cNvSpPr/>
          <p:nvPr/>
        </p:nvSpPr>
        <p:spPr>
          <a:xfrm>
            <a:off x="0" y="4512650"/>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922375" y="45126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txBox="1">
            <a:spLocks noGrp="1"/>
          </p:cNvSpPr>
          <p:nvPr>
            <p:ph type="body" idx="1"/>
          </p:nvPr>
        </p:nvSpPr>
        <p:spPr>
          <a:xfrm>
            <a:off x="3807450" y="1803625"/>
            <a:ext cx="4620300" cy="14595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000">
                <a:latin typeface="Palanquin SemiBold"/>
                <a:ea typeface="Palanquin SemiBold"/>
                <a:cs typeface="Palanquin SemiBold"/>
                <a:sym typeface="Palanquin SemiBold"/>
              </a:defRPr>
            </a:lvl1pPr>
          </a:lstStyle>
          <a:p>
            <a:endParaRPr/>
          </a:p>
        </p:txBody>
      </p:sp>
      <p:grpSp>
        <p:nvGrpSpPr>
          <p:cNvPr id="86" name="Google Shape;86;p10"/>
          <p:cNvGrpSpPr/>
          <p:nvPr/>
        </p:nvGrpSpPr>
        <p:grpSpPr>
          <a:xfrm rot="-5400000">
            <a:off x="7268093" y="89816"/>
            <a:ext cx="1985861" cy="1765938"/>
            <a:chOff x="3033525" y="2679425"/>
            <a:chExt cx="1834175" cy="1631050"/>
          </a:xfrm>
        </p:grpSpPr>
        <p:sp>
          <p:nvSpPr>
            <p:cNvPr id="87" name="Google Shape;87;p10"/>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0"/>
          <p:cNvSpPr/>
          <p:nvPr/>
        </p:nvSpPr>
        <p:spPr>
          <a:xfrm rot="10800000" flipH="1">
            <a:off x="7100029" y="3681857"/>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rot="10800000" flipH="1">
            <a:off x="7218006" y="4145612"/>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rot="-4289554" flipH="1">
            <a:off x="7106935" y="3475173"/>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rot="-4289554" flipH="1">
            <a:off x="7252342" y="3670160"/>
            <a:ext cx="550927" cy="481758"/>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_1_2">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3453003" y="3905900"/>
            <a:ext cx="47520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05" name="Google Shape;305;p28"/>
          <p:cNvSpPr txBox="1">
            <a:spLocks noGrp="1"/>
          </p:cNvSpPr>
          <p:nvPr>
            <p:ph type="title" idx="2" hasCustomPrompt="1"/>
          </p:nvPr>
        </p:nvSpPr>
        <p:spPr>
          <a:xfrm>
            <a:off x="716250" y="543200"/>
            <a:ext cx="2959500" cy="1512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6" name="Google Shape;306;p28"/>
          <p:cNvSpPr/>
          <p:nvPr/>
        </p:nvSpPr>
        <p:spPr>
          <a:xfrm flipH="1">
            <a:off x="5782" y="4440953"/>
            <a:ext cx="778410" cy="545373"/>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flipH="1">
            <a:off x="48" y="3018125"/>
            <a:ext cx="1207278" cy="1713447"/>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flipH="1">
            <a:off x="583631" y="3293213"/>
            <a:ext cx="743094" cy="580716"/>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flipH="1">
            <a:off x="512936" y="3459406"/>
            <a:ext cx="595053" cy="520344"/>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8199150" y="-15842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7044200" y="-51428"/>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8251325" y="-5142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6359726">
            <a:off x="6196703" y="-628312"/>
            <a:ext cx="1197772" cy="1829997"/>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rot="-6359726">
            <a:off x="6479876" y="369269"/>
            <a:ext cx="482067" cy="65019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ullet list 1">
  <p:cSld name="CUSTOM_2_2_2_1_1_1">
    <p:spTree>
      <p:nvGrpSpPr>
        <p:cNvPr id="1" name="Shape 380"/>
        <p:cNvGrpSpPr/>
        <p:nvPr/>
      </p:nvGrpSpPr>
      <p:grpSpPr>
        <a:xfrm>
          <a:off x="0" y="0"/>
          <a:ext cx="0" cy="0"/>
          <a:chOff x="0" y="0"/>
          <a:chExt cx="0" cy="0"/>
        </a:xfrm>
      </p:grpSpPr>
      <p:sp>
        <p:nvSpPr>
          <p:cNvPr id="381" name="Google Shape;381;p33"/>
          <p:cNvSpPr txBox="1">
            <a:spLocks noGrp="1"/>
          </p:cNvSpPr>
          <p:nvPr>
            <p:ph type="title"/>
          </p:nvPr>
        </p:nvSpPr>
        <p:spPr>
          <a:xfrm>
            <a:off x="716250" y="540618"/>
            <a:ext cx="53613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2" name="Google Shape;382;p33"/>
          <p:cNvSpPr txBox="1">
            <a:spLocks noGrp="1"/>
          </p:cNvSpPr>
          <p:nvPr>
            <p:ph type="subTitle" idx="1"/>
          </p:nvPr>
        </p:nvSpPr>
        <p:spPr>
          <a:xfrm>
            <a:off x="716175" y="1653725"/>
            <a:ext cx="5280900" cy="29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83" name="Google Shape;383;p33"/>
          <p:cNvSpPr txBox="1">
            <a:spLocks noGrp="1"/>
          </p:cNvSpPr>
          <p:nvPr>
            <p:ph type="subTitle" idx="2"/>
          </p:nvPr>
        </p:nvSpPr>
        <p:spPr>
          <a:xfrm>
            <a:off x="714750" y="1120250"/>
            <a:ext cx="3858900" cy="39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450"/>
        <p:cNvGrpSpPr/>
        <p:nvPr/>
      </p:nvGrpSpPr>
      <p:grpSpPr>
        <a:xfrm>
          <a:off x="0" y="0"/>
          <a:ext cx="0" cy="0"/>
          <a:chOff x="0" y="0"/>
          <a:chExt cx="0" cy="0"/>
        </a:xfrm>
      </p:grpSpPr>
      <p:sp>
        <p:nvSpPr>
          <p:cNvPr id="451" name="Google Shape;451;p39"/>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rot="10800000" flipH="1">
            <a:off x="-61900" y="-16512"/>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rot="10800000" flipH="1">
            <a:off x="1110725" y="147963"/>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459"/>
        <p:cNvGrpSpPr/>
        <p:nvPr/>
      </p:nvGrpSpPr>
      <p:grpSpPr>
        <a:xfrm>
          <a:off x="0" y="0"/>
          <a:ext cx="0" cy="0"/>
          <a:chOff x="0" y="0"/>
          <a:chExt cx="0" cy="0"/>
        </a:xfrm>
      </p:grpSpPr>
      <p:grpSp>
        <p:nvGrpSpPr>
          <p:cNvPr id="460" name="Google Shape;460;p40"/>
          <p:cNvGrpSpPr/>
          <p:nvPr/>
        </p:nvGrpSpPr>
        <p:grpSpPr>
          <a:xfrm rot="5400000">
            <a:off x="8425408" y="-1217177"/>
            <a:ext cx="900907" cy="3335276"/>
            <a:chOff x="2810675" y="1400175"/>
            <a:chExt cx="1201850" cy="2625375"/>
          </a:xfrm>
        </p:grpSpPr>
        <p:sp>
          <p:nvSpPr>
            <p:cNvPr id="461" name="Google Shape;461;p40"/>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0"/>
          <p:cNvSpPr/>
          <p:nvPr/>
        </p:nvSpPr>
        <p:spPr>
          <a:xfrm rot="-3827617">
            <a:off x="6721359" y="-364131"/>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rot="10800000" flipH="1">
            <a:off x="-304675" y="4429302"/>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rot="10800000" flipH="1">
            <a:off x="902450" y="4890577"/>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250" y="543200"/>
            <a:ext cx="7711500" cy="474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6250" y="1701675"/>
            <a:ext cx="7711500" cy="2867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8" r:id="rId5"/>
    <p:sldLayoutId id="2147483674" r:id="rId6"/>
    <p:sldLayoutId id="2147483679" r:id="rId7"/>
    <p:sldLayoutId id="2147483685" r:id="rId8"/>
    <p:sldLayoutId id="2147483686" r:id="rId9"/>
    <p:sldLayoutId id="2147483687" r:id="rId10"/>
    <p:sldLayoutId id="21474836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44"/>
          <p:cNvPicPr preferRelativeResize="0"/>
          <p:nvPr/>
        </p:nvPicPr>
        <p:blipFill rotWithShape="1">
          <a:blip r:embed="rId3">
            <a:alphaModFix/>
          </a:blip>
          <a:srcRect l="3094" t="2412" r="-6603" b="-1687"/>
          <a:stretch/>
        </p:blipFill>
        <p:spPr>
          <a:xfrm>
            <a:off x="4566625" y="678450"/>
            <a:ext cx="4485900" cy="4431300"/>
          </a:xfrm>
          <a:prstGeom prst="ellipse">
            <a:avLst/>
          </a:prstGeom>
          <a:noFill/>
          <a:ln>
            <a:noFill/>
          </a:ln>
        </p:spPr>
      </p:pic>
      <p:sp>
        <p:nvSpPr>
          <p:cNvPr id="484" name="Google Shape;484;p44"/>
          <p:cNvSpPr txBox="1">
            <a:spLocks noGrp="1"/>
          </p:cNvSpPr>
          <p:nvPr>
            <p:ph type="ctrTitle"/>
          </p:nvPr>
        </p:nvSpPr>
        <p:spPr>
          <a:xfrm flipH="1">
            <a:off x="1098925" y="1393575"/>
            <a:ext cx="3467700" cy="19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100" dirty="0"/>
              <a:t>HTU- Point of Sale</a:t>
            </a:r>
            <a:endParaRPr sz="5100" dirty="0"/>
          </a:p>
        </p:txBody>
      </p:sp>
      <p:sp>
        <p:nvSpPr>
          <p:cNvPr id="485" name="Google Shape;485;p44"/>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a:t>
            </a:r>
          </a:p>
          <a:p>
            <a:pPr marL="0" lvl="0" indent="0" algn="ctr" rtl="0">
              <a:spcBef>
                <a:spcPts val="0"/>
              </a:spcBef>
              <a:spcAft>
                <a:spcPts val="0"/>
              </a:spcAft>
              <a:buNone/>
            </a:pPr>
            <a:r>
              <a:rPr lang="en" dirty="0"/>
              <a:t>Abdulrahman Hasan</a:t>
            </a:r>
            <a:endParaRPr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821724" y="187568"/>
            <a:ext cx="7360200" cy="548700"/>
          </a:xfrm>
        </p:spPr>
        <p:txBody>
          <a:bodyPr/>
          <a:lstStyle/>
          <a:p>
            <a:pPr algn="ctr"/>
            <a:r>
              <a:rPr lang="en-US" sz="3400" dirty="0">
                <a:solidFill>
                  <a:srgbClr val="2A2828"/>
                </a:solidFill>
              </a:rPr>
              <a:t>Admin Dashboard</a:t>
            </a:r>
            <a:endParaRPr lang="en-AE" sz="3400" dirty="0">
              <a:solidFill>
                <a:srgbClr val="2A2828"/>
              </a:solidFill>
            </a:endParaRPr>
          </a:p>
        </p:txBody>
      </p:sp>
      <p:pic>
        <p:nvPicPr>
          <p:cNvPr id="7" name="Picture 6">
            <a:extLst>
              <a:ext uri="{FF2B5EF4-FFF2-40B4-BE49-F238E27FC236}">
                <a16:creationId xmlns:a16="http://schemas.microsoft.com/office/drawing/2014/main" id="{52EC6FC0-8281-FD85-6179-B9A8522DD3B6}"/>
              </a:ext>
            </a:extLst>
          </p:cNvPr>
          <p:cNvPicPr>
            <a:picLocks noChangeAspect="1"/>
          </p:cNvPicPr>
          <p:nvPr/>
        </p:nvPicPr>
        <p:blipFill>
          <a:blip r:embed="rId3"/>
          <a:stretch>
            <a:fillRect/>
          </a:stretch>
        </p:blipFill>
        <p:spPr>
          <a:xfrm>
            <a:off x="1216744" y="1104974"/>
            <a:ext cx="6710512" cy="3811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4FCDBCEB-1FA5-C379-C49A-F6778EB97482}"/>
              </a:ext>
            </a:extLst>
          </p:cNvPr>
          <p:cNvPicPr>
            <a:picLocks noChangeAspect="1"/>
          </p:cNvPicPr>
          <p:nvPr/>
        </p:nvPicPr>
        <p:blipFill>
          <a:blip r:embed="rId4"/>
          <a:stretch>
            <a:fillRect/>
          </a:stretch>
        </p:blipFill>
        <p:spPr>
          <a:xfrm>
            <a:off x="6052160" y="3842491"/>
            <a:ext cx="1716595" cy="1008000"/>
          </a:xfrm>
          <a:prstGeom prst="rect">
            <a:avLst/>
          </a:prstGeom>
        </p:spPr>
      </p:pic>
    </p:spTree>
    <p:extLst>
      <p:ext uri="{BB962C8B-B14F-4D97-AF65-F5344CB8AC3E}">
        <p14:creationId xmlns:p14="http://schemas.microsoft.com/office/powerpoint/2010/main" val="95475923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891900" y="61778"/>
            <a:ext cx="7360200" cy="548700"/>
          </a:xfrm>
        </p:spPr>
        <p:txBody>
          <a:bodyPr/>
          <a:lstStyle/>
          <a:p>
            <a:pPr algn="ctr"/>
            <a:r>
              <a:rPr lang="en-US" sz="3400" dirty="0">
                <a:solidFill>
                  <a:schemeClr val="tx1"/>
                </a:solidFill>
              </a:rPr>
              <a:t>Stocks management pages</a:t>
            </a:r>
            <a:br>
              <a:rPr lang="en-US" sz="3400" dirty="0">
                <a:solidFill>
                  <a:schemeClr val="tx1"/>
                </a:solidFill>
              </a:rPr>
            </a:br>
            <a:endParaRPr lang="en-AE" sz="3400" dirty="0">
              <a:solidFill>
                <a:schemeClr val="tx1"/>
              </a:solidFill>
            </a:endParaRPr>
          </a:p>
        </p:txBody>
      </p:sp>
      <p:pic>
        <p:nvPicPr>
          <p:cNvPr id="11" name="Picture 10">
            <a:extLst>
              <a:ext uri="{FF2B5EF4-FFF2-40B4-BE49-F238E27FC236}">
                <a16:creationId xmlns:a16="http://schemas.microsoft.com/office/drawing/2014/main" id="{6B733D52-5B05-E644-8E00-B2415B41E70F}"/>
              </a:ext>
            </a:extLst>
          </p:cNvPr>
          <p:cNvPicPr>
            <a:picLocks noChangeAspect="1"/>
          </p:cNvPicPr>
          <p:nvPr/>
        </p:nvPicPr>
        <p:blipFill>
          <a:blip r:embed="rId3"/>
          <a:stretch>
            <a:fillRect/>
          </a:stretch>
        </p:blipFill>
        <p:spPr>
          <a:xfrm>
            <a:off x="500084" y="873275"/>
            <a:ext cx="3679729" cy="2090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CA049C6-290B-217B-36C4-B106B103863B}"/>
              </a:ext>
            </a:extLst>
          </p:cNvPr>
          <p:cNvPicPr>
            <a:picLocks noChangeAspect="1"/>
          </p:cNvPicPr>
          <p:nvPr/>
        </p:nvPicPr>
        <p:blipFill>
          <a:blip r:embed="rId4"/>
          <a:stretch>
            <a:fillRect/>
          </a:stretch>
        </p:blipFill>
        <p:spPr>
          <a:xfrm>
            <a:off x="111874" y="3139437"/>
            <a:ext cx="1961225" cy="1679372"/>
          </a:xfrm>
          <a:prstGeom prst="rect">
            <a:avLst/>
          </a:prstGeom>
          <a:effectLst>
            <a:softEdge rad="31750"/>
          </a:effectLst>
        </p:spPr>
      </p:pic>
      <p:pic>
        <p:nvPicPr>
          <p:cNvPr id="4" name="Picture 3">
            <a:extLst>
              <a:ext uri="{FF2B5EF4-FFF2-40B4-BE49-F238E27FC236}">
                <a16:creationId xmlns:a16="http://schemas.microsoft.com/office/drawing/2014/main" id="{13ABB336-172A-6514-1BD3-ACE538C0EEEA}"/>
              </a:ext>
            </a:extLst>
          </p:cNvPr>
          <p:cNvPicPr>
            <a:picLocks noChangeAspect="1"/>
          </p:cNvPicPr>
          <p:nvPr/>
        </p:nvPicPr>
        <p:blipFill>
          <a:blip r:embed="rId5"/>
          <a:stretch>
            <a:fillRect/>
          </a:stretch>
        </p:blipFill>
        <p:spPr>
          <a:xfrm>
            <a:off x="4633230" y="2814551"/>
            <a:ext cx="2200582" cy="215295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B521E44-BC6E-0F66-CD40-B0DF61EB9763}"/>
              </a:ext>
            </a:extLst>
          </p:cNvPr>
          <p:cNvSpPr txBox="1"/>
          <p:nvPr/>
        </p:nvSpPr>
        <p:spPr>
          <a:xfrm>
            <a:off x="1211855" y="3009240"/>
            <a:ext cx="2677099" cy="261610"/>
          </a:xfrm>
          <a:prstGeom prst="rect">
            <a:avLst/>
          </a:prstGeom>
          <a:noFill/>
        </p:spPr>
        <p:txBody>
          <a:bodyPr wrap="square" rtlCol="0">
            <a:spAutoFit/>
          </a:bodyPr>
          <a:lstStyle/>
          <a:p>
            <a:pPr algn="ctr"/>
            <a:r>
              <a:rPr lang="en-US" sz="1100" dirty="0">
                <a:solidFill>
                  <a:schemeClr val="tx1">
                    <a:lumMod val="50000"/>
                    <a:lumOff val="50000"/>
                  </a:schemeClr>
                </a:solidFill>
              </a:rPr>
              <a:t>Items list page </a:t>
            </a:r>
            <a:endParaRPr lang="en-AE" sz="1100" dirty="0">
              <a:solidFill>
                <a:schemeClr val="tx1">
                  <a:lumMod val="50000"/>
                  <a:lumOff val="50000"/>
                </a:schemeClr>
              </a:solidFill>
            </a:endParaRPr>
          </a:p>
        </p:txBody>
      </p:sp>
      <p:sp>
        <p:nvSpPr>
          <p:cNvPr id="6" name="TextBox 5">
            <a:extLst>
              <a:ext uri="{FF2B5EF4-FFF2-40B4-BE49-F238E27FC236}">
                <a16:creationId xmlns:a16="http://schemas.microsoft.com/office/drawing/2014/main" id="{4F000AC1-04E9-24EB-B526-8199129245B7}"/>
              </a:ext>
            </a:extLst>
          </p:cNvPr>
          <p:cNvSpPr txBox="1"/>
          <p:nvPr/>
        </p:nvSpPr>
        <p:spPr>
          <a:xfrm>
            <a:off x="143839" y="4818809"/>
            <a:ext cx="1607216" cy="261610"/>
          </a:xfrm>
          <a:prstGeom prst="rect">
            <a:avLst/>
          </a:prstGeom>
          <a:noFill/>
        </p:spPr>
        <p:txBody>
          <a:bodyPr wrap="square" rtlCol="0">
            <a:spAutoFit/>
          </a:bodyPr>
          <a:lstStyle/>
          <a:p>
            <a:pPr algn="ctr"/>
            <a:r>
              <a:rPr lang="en-US" sz="1100" dirty="0">
                <a:solidFill>
                  <a:schemeClr val="tx1">
                    <a:lumMod val="50000"/>
                    <a:lumOff val="50000"/>
                  </a:schemeClr>
                </a:solidFill>
              </a:rPr>
              <a:t>Create new Item page</a:t>
            </a:r>
            <a:endParaRPr lang="en-AE" sz="1100" dirty="0">
              <a:solidFill>
                <a:schemeClr val="tx1">
                  <a:lumMod val="50000"/>
                  <a:lumOff val="50000"/>
                </a:schemeClr>
              </a:solidFill>
            </a:endParaRPr>
          </a:p>
        </p:txBody>
      </p:sp>
      <p:sp>
        <p:nvSpPr>
          <p:cNvPr id="7" name="TextBox 6">
            <a:extLst>
              <a:ext uri="{FF2B5EF4-FFF2-40B4-BE49-F238E27FC236}">
                <a16:creationId xmlns:a16="http://schemas.microsoft.com/office/drawing/2014/main" id="{6AE60B6C-C759-1138-1914-502A81BA3527}"/>
              </a:ext>
            </a:extLst>
          </p:cNvPr>
          <p:cNvSpPr txBox="1"/>
          <p:nvPr/>
        </p:nvSpPr>
        <p:spPr>
          <a:xfrm>
            <a:off x="6734659" y="3797658"/>
            <a:ext cx="1897480" cy="261610"/>
          </a:xfrm>
          <a:prstGeom prst="rect">
            <a:avLst/>
          </a:prstGeom>
          <a:noFill/>
        </p:spPr>
        <p:txBody>
          <a:bodyPr wrap="square" rtlCol="0">
            <a:spAutoFit/>
          </a:bodyPr>
          <a:lstStyle/>
          <a:p>
            <a:pPr algn="ctr"/>
            <a:r>
              <a:rPr lang="en-US" sz="1100" dirty="0">
                <a:solidFill>
                  <a:schemeClr val="tx1">
                    <a:lumMod val="50000"/>
                    <a:lumOff val="50000"/>
                  </a:schemeClr>
                </a:solidFill>
              </a:rPr>
              <a:t>Item attributes</a:t>
            </a:r>
            <a:endParaRPr lang="en-AE" sz="1100" dirty="0">
              <a:solidFill>
                <a:schemeClr val="tx1">
                  <a:lumMod val="50000"/>
                  <a:lumOff val="50000"/>
                </a:schemeClr>
              </a:solidFill>
            </a:endParaRPr>
          </a:p>
        </p:txBody>
      </p:sp>
      <p:pic>
        <p:nvPicPr>
          <p:cNvPr id="12" name="Picture 11">
            <a:extLst>
              <a:ext uri="{FF2B5EF4-FFF2-40B4-BE49-F238E27FC236}">
                <a16:creationId xmlns:a16="http://schemas.microsoft.com/office/drawing/2014/main" id="{21F49939-F994-6A46-A796-DB20C937C8BB}"/>
              </a:ext>
            </a:extLst>
          </p:cNvPr>
          <p:cNvPicPr>
            <a:picLocks noChangeAspect="1"/>
          </p:cNvPicPr>
          <p:nvPr/>
        </p:nvPicPr>
        <p:blipFill>
          <a:blip r:embed="rId6"/>
          <a:stretch>
            <a:fillRect/>
          </a:stretch>
        </p:blipFill>
        <p:spPr>
          <a:xfrm>
            <a:off x="5692680" y="839404"/>
            <a:ext cx="2806727" cy="1628723"/>
          </a:xfrm>
          <a:prstGeom prst="rect">
            <a:avLst/>
          </a:prstGeom>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48BC65D3-2B66-1505-E050-D7653BEFB3F8}"/>
              </a:ext>
            </a:extLst>
          </p:cNvPr>
          <p:cNvSpPr txBox="1"/>
          <p:nvPr/>
        </p:nvSpPr>
        <p:spPr>
          <a:xfrm>
            <a:off x="6213516" y="2505648"/>
            <a:ext cx="2115238" cy="261610"/>
          </a:xfrm>
          <a:prstGeom prst="rect">
            <a:avLst/>
          </a:prstGeom>
          <a:noFill/>
        </p:spPr>
        <p:txBody>
          <a:bodyPr wrap="square" rtlCol="0">
            <a:spAutoFit/>
          </a:bodyPr>
          <a:lstStyle/>
          <a:p>
            <a:pPr algn="ctr"/>
            <a:r>
              <a:rPr lang="en-US" sz="1100" dirty="0">
                <a:solidFill>
                  <a:schemeClr val="tx1">
                    <a:lumMod val="50000"/>
                    <a:lumOff val="50000"/>
                  </a:schemeClr>
                </a:solidFill>
              </a:rPr>
              <a:t>Item details </a:t>
            </a:r>
            <a:endParaRPr lang="en-AE" sz="1100" dirty="0">
              <a:solidFill>
                <a:schemeClr val="tx1">
                  <a:lumMod val="50000"/>
                  <a:lumOff val="50000"/>
                </a:schemeClr>
              </a:solidFill>
            </a:endParaRPr>
          </a:p>
        </p:txBody>
      </p:sp>
      <p:sp>
        <p:nvSpPr>
          <p:cNvPr id="19" name="Arrow: Left 18">
            <a:extLst>
              <a:ext uri="{FF2B5EF4-FFF2-40B4-BE49-F238E27FC236}">
                <a16:creationId xmlns:a16="http://schemas.microsoft.com/office/drawing/2014/main" id="{D43AF49D-01A9-6AE6-A817-01A16C3E8ED3}"/>
              </a:ext>
            </a:extLst>
          </p:cNvPr>
          <p:cNvSpPr/>
          <p:nvPr/>
        </p:nvSpPr>
        <p:spPr>
          <a:xfrm>
            <a:off x="6940627" y="3743985"/>
            <a:ext cx="1266939" cy="398357"/>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49612728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234576"/>
            <a:ext cx="7360200" cy="548700"/>
          </a:xfrm>
        </p:spPr>
        <p:txBody>
          <a:bodyPr/>
          <a:lstStyle/>
          <a:p>
            <a:pPr algn="ctr"/>
            <a:r>
              <a:rPr lang="en-US" sz="3400" dirty="0">
                <a:solidFill>
                  <a:schemeClr val="tx1"/>
                </a:solidFill>
              </a:rPr>
              <a:t>Selling Dashboard</a:t>
            </a:r>
            <a:endParaRPr lang="en-AE" sz="3400" dirty="0">
              <a:solidFill>
                <a:schemeClr val="tx1"/>
              </a:solidFill>
            </a:endParaRPr>
          </a:p>
        </p:txBody>
      </p:sp>
      <p:pic>
        <p:nvPicPr>
          <p:cNvPr id="8" name="Picture 7">
            <a:extLst>
              <a:ext uri="{FF2B5EF4-FFF2-40B4-BE49-F238E27FC236}">
                <a16:creationId xmlns:a16="http://schemas.microsoft.com/office/drawing/2014/main" id="{7A917EC7-1CE2-1265-3922-86DB646B23DA}"/>
              </a:ext>
            </a:extLst>
          </p:cNvPr>
          <p:cNvPicPr>
            <a:picLocks noChangeAspect="1"/>
          </p:cNvPicPr>
          <p:nvPr/>
        </p:nvPicPr>
        <p:blipFill>
          <a:blip r:embed="rId3"/>
          <a:stretch>
            <a:fillRect/>
          </a:stretch>
        </p:blipFill>
        <p:spPr>
          <a:xfrm>
            <a:off x="688064" y="1148751"/>
            <a:ext cx="7617290" cy="3392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49364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436854"/>
            <a:ext cx="7360200" cy="548700"/>
          </a:xfrm>
        </p:spPr>
        <p:txBody>
          <a:bodyPr/>
          <a:lstStyle/>
          <a:p>
            <a:pPr algn="ctr"/>
            <a:r>
              <a:rPr lang="en-US" sz="3200" dirty="0">
                <a:solidFill>
                  <a:schemeClr val="tx1"/>
                </a:solidFill>
              </a:rPr>
              <a:t>Selling Dashboard Important Note!</a:t>
            </a:r>
            <a:endParaRPr lang="en-AE" sz="3200" dirty="0">
              <a:solidFill>
                <a:schemeClr val="tx1"/>
              </a:solidFill>
            </a:endParaRPr>
          </a:p>
        </p:txBody>
      </p:sp>
      <p:sp>
        <p:nvSpPr>
          <p:cNvPr id="5" name="Subtitle 4">
            <a:extLst>
              <a:ext uri="{FF2B5EF4-FFF2-40B4-BE49-F238E27FC236}">
                <a16:creationId xmlns:a16="http://schemas.microsoft.com/office/drawing/2014/main" id="{18BBB782-4747-1E47-5543-F19B74AFF471}"/>
              </a:ext>
            </a:extLst>
          </p:cNvPr>
          <p:cNvSpPr>
            <a:spLocks noGrp="1"/>
          </p:cNvSpPr>
          <p:nvPr>
            <p:ph type="subTitle" idx="1"/>
          </p:nvPr>
        </p:nvSpPr>
        <p:spPr>
          <a:xfrm>
            <a:off x="716250" y="1389880"/>
            <a:ext cx="7711500" cy="3295500"/>
          </a:xfrm>
        </p:spPr>
        <p:txBody>
          <a:bodyPr/>
          <a:lstStyle/>
          <a:p>
            <a:pPr marL="114300" indent="0">
              <a:spcAft>
                <a:spcPts val="300"/>
              </a:spcAft>
              <a:buNone/>
            </a:pPr>
            <a:endParaRPr lang="en-US" sz="1400" dirty="0"/>
          </a:p>
          <a:p>
            <a:pPr marL="285750" indent="-171450">
              <a:spcAft>
                <a:spcPts val="300"/>
              </a:spcAft>
              <a:buFont typeface="Arial" panose="020B0604020202020204" pitchFamily="34" charset="0"/>
              <a:buChar char="•"/>
            </a:pPr>
            <a:r>
              <a:rPr lang="en-US" sz="1400" dirty="0"/>
              <a:t>when we want to make a new transaction (selling products):</a:t>
            </a:r>
          </a:p>
          <a:p>
            <a:pPr marL="114300" indent="0">
              <a:spcAft>
                <a:spcPts val="300"/>
              </a:spcAft>
              <a:buNone/>
            </a:pPr>
            <a:r>
              <a:rPr lang="en-US" sz="1400" b="1" dirty="0"/>
              <a:t>New Item available quantity (in Items table) = Item full available quantity  -  sold (required) quantity in this transaction.</a:t>
            </a:r>
          </a:p>
          <a:p>
            <a:pPr marL="114300" indent="0">
              <a:spcAft>
                <a:spcPts val="300"/>
              </a:spcAft>
              <a:buNone/>
            </a:pPr>
            <a:endParaRPr lang="en-US" sz="1400" dirty="0"/>
          </a:p>
          <a:p>
            <a:pPr marL="285750" indent="-171450">
              <a:spcAft>
                <a:spcPts val="300"/>
              </a:spcAft>
              <a:buFont typeface="Arial" panose="020B0604020202020204" pitchFamily="34" charset="0"/>
              <a:buChar char="•"/>
            </a:pPr>
            <a:r>
              <a:rPr lang="en-US" sz="1400" dirty="0"/>
              <a:t>when we want to update a transaction by increasing or decreasing quantities:</a:t>
            </a:r>
          </a:p>
          <a:p>
            <a:pPr marL="114300" indent="0">
              <a:spcAft>
                <a:spcPts val="300"/>
              </a:spcAft>
              <a:buNone/>
            </a:pPr>
            <a:r>
              <a:rPr lang="en-US" sz="1400" b="1" dirty="0"/>
              <a:t>Item full available quantity (in Items table) = The remaining quantity of this item (</a:t>
            </a:r>
            <a:r>
              <a:rPr kumimoji="0" lang="en-US" sz="1400" b="1" i="0" u="none" strike="noStrike" kern="0" cap="none" spc="0" normalizeH="0" baseline="0" noProof="0" dirty="0">
                <a:ln>
                  <a:noFill/>
                </a:ln>
                <a:solidFill>
                  <a:srgbClr val="2A2828"/>
                </a:solidFill>
                <a:effectLst/>
                <a:uLnTx/>
                <a:uFillTx/>
                <a:latin typeface="Lato"/>
                <a:ea typeface="Lato"/>
                <a:cs typeface="Lato"/>
                <a:sym typeface="Lato"/>
              </a:rPr>
              <a:t>in Items table) </a:t>
            </a:r>
            <a:r>
              <a:rPr lang="en-US" sz="1400" b="1" dirty="0"/>
              <a:t>+ sold item quantity in this transaction </a:t>
            </a:r>
            <a:r>
              <a:rPr lang="en-US" sz="1400" b="1" i="0" dirty="0">
                <a:solidFill>
                  <a:srgbClr val="2A2828"/>
                </a:solidFill>
                <a:effectLst/>
                <a:latin typeface="Lato" panose="020F0502020204030203" pitchFamily="34" charset="0"/>
                <a:ea typeface="Lato" panose="020F0502020204030203" pitchFamily="34" charset="0"/>
                <a:cs typeface="Lato" panose="020F0502020204030203" pitchFamily="34" charset="0"/>
              </a:rPr>
              <a:t>± updated (new desired) quantity</a:t>
            </a:r>
            <a:r>
              <a:rPr lang="en-US" sz="1400" b="1" dirty="0"/>
              <a:t> .</a:t>
            </a:r>
          </a:p>
          <a:p>
            <a:pPr marL="114300" indent="0">
              <a:spcAft>
                <a:spcPts val="300"/>
              </a:spcAft>
              <a:buNone/>
            </a:pPr>
            <a:endParaRPr lang="en-US" sz="1400" b="1" dirty="0"/>
          </a:p>
          <a:p>
            <a:pPr marL="285750" indent="-171450">
              <a:spcAft>
                <a:spcPts val="300"/>
              </a:spcAft>
              <a:buFont typeface="Arial" panose="020B0604020202020204" pitchFamily="34" charset="0"/>
              <a:buChar char="•"/>
            </a:pPr>
            <a:r>
              <a:rPr lang="en-US" sz="1400" dirty="0"/>
              <a:t>when we want to delete a transaction.</a:t>
            </a:r>
          </a:p>
          <a:p>
            <a:pPr marL="114300" indent="0">
              <a:spcAft>
                <a:spcPts val="300"/>
              </a:spcAft>
              <a:buNone/>
            </a:pPr>
            <a:r>
              <a:rPr lang="en-US" sz="1400" b="1" dirty="0"/>
              <a:t>Item full available quantity (in Items table) = The remaining quantity of this item (</a:t>
            </a:r>
            <a:r>
              <a:rPr kumimoji="0" lang="en-US" sz="1400" b="1" i="0" u="none" strike="noStrike" kern="0" cap="none" spc="0" normalizeH="0" baseline="0" noProof="0" dirty="0">
                <a:ln>
                  <a:noFill/>
                </a:ln>
                <a:solidFill>
                  <a:srgbClr val="2A2828"/>
                </a:solidFill>
                <a:effectLst/>
                <a:uLnTx/>
                <a:uFillTx/>
                <a:latin typeface="Lato"/>
                <a:ea typeface="Lato"/>
                <a:cs typeface="Lato"/>
                <a:sym typeface="Lato"/>
              </a:rPr>
              <a:t>in Items table)  </a:t>
            </a:r>
            <a:r>
              <a:rPr lang="en-US" sz="1400" b="1" dirty="0"/>
              <a:t>+  sold item quantity in this transaction.</a:t>
            </a:r>
          </a:p>
          <a:p>
            <a:pPr marL="114300" indent="0">
              <a:spcAft>
                <a:spcPts val="300"/>
              </a:spcAft>
              <a:buNone/>
            </a:pPr>
            <a:endParaRPr lang="en-US" sz="1400" b="1" dirty="0"/>
          </a:p>
          <a:p>
            <a:pPr marL="114300" indent="0">
              <a:spcAft>
                <a:spcPts val="300"/>
              </a:spcAft>
              <a:buNone/>
            </a:pPr>
            <a:endParaRPr lang="en-US" sz="1400" b="1" dirty="0"/>
          </a:p>
        </p:txBody>
      </p:sp>
    </p:spTree>
    <p:extLst>
      <p:ext uri="{BB962C8B-B14F-4D97-AF65-F5344CB8AC3E}">
        <p14:creationId xmlns:p14="http://schemas.microsoft.com/office/powerpoint/2010/main" val="303280928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49" y="66639"/>
            <a:ext cx="7607135" cy="548700"/>
          </a:xfrm>
        </p:spPr>
        <p:txBody>
          <a:bodyPr/>
          <a:lstStyle/>
          <a:p>
            <a:pPr algn="ctr"/>
            <a:r>
              <a:rPr lang="en-US" sz="3400" b="0" i="0" dirty="0">
                <a:solidFill>
                  <a:schemeClr val="tx1"/>
                </a:solidFill>
                <a:effectLst/>
                <a:latin typeface="Palanquin SemiBold" panose="020B0004020203020204" pitchFamily="34" charset="0"/>
                <a:ea typeface="Lato" panose="020F0502020204030203" pitchFamily="34" charset="0"/>
                <a:cs typeface="Palanquin SemiBold" panose="020B0004020203020204" pitchFamily="34" charset="0"/>
              </a:rPr>
              <a:t>Transactions management pages</a:t>
            </a:r>
            <a:endParaRPr lang="en-AE" sz="3400" dirty="0">
              <a:solidFill>
                <a:schemeClr val="tx1"/>
              </a:solidFill>
              <a:latin typeface="Palanquin SemiBold" panose="020B0004020203020204" pitchFamily="34" charset="0"/>
              <a:ea typeface="Lato" panose="020F0502020204030203" pitchFamily="34" charset="0"/>
              <a:cs typeface="Palanquin SemiBold" panose="020B0004020203020204" pitchFamily="34" charset="0"/>
            </a:endParaRPr>
          </a:p>
        </p:txBody>
      </p:sp>
      <p:sp>
        <p:nvSpPr>
          <p:cNvPr id="2" name="TextBox 1">
            <a:extLst>
              <a:ext uri="{FF2B5EF4-FFF2-40B4-BE49-F238E27FC236}">
                <a16:creationId xmlns:a16="http://schemas.microsoft.com/office/drawing/2014/main" id="{1EBA7B24-6ECC-4317-8FED-73784F046207}"/>
              </a:ext>
            </a:extLst>
          </p:cNvPr>
          <p:cNvSpPr txBox="1"/>
          <p:nvPr/>
        </p:nvSpPr>
        <p:spPr>
          <a:xfrm>
            <a:off x="1542361" y="3029636"/>
            <a:ext cx="1652531" cy="261610"/>
          </a:xfrm>
          <a:prstGeom prst="rect">
            <a:avLst/>
          </a:prstGeom>
          <a:noFill/>
        </p:spPr>
        <p:txBody>
          <a:bodyPr wrap="square" rtlCol="0">
            <a:spAutoFit/>
          </a:bodyPr>
          <a:lstStyle/>
          <a:p>
            <a:pPr algn="ctr"/>
            <a:r>
              <a:rPr lang="en-US" sz="1100" dirty="0">
                <a:solidFill>
                  <a:schemeClr val="tx1">
                    <a:lumMod val="50000"/>
                    <a:lumOff val="50000"/>
                  </a:schemeClr>
                </a:solidFill>
              </a:rPr>
              <a:t>All transactions page</a:t>
            </a:r>
            <a:endParaRPr lang="en-A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42DEBF65-3B4B-5646-2BBA-655E22FAFFB9}"/>
              </a:ext>
            </a:extLst>
          </p:cNvPr>
          <p:cNvSpPr txBox="1"/>
          <p:nvPr/>
        </p:nvSpPr>
        <p:spPr>
          <a:xfrm>
            <a:off x="6129867" y="2380055"/>
            <a:ext cx="1916935" cy="261610"/>
          </a:xfrm>
          <a:prstGeom prst="rect">
            <a:avLst/>
          </a:prstGeom>
          <a:noFill/>
        </p:spPr>
        <p:txBody>
          <a:bodyPr wrap="square" rtlCol="0">
            <a:spAutoFit/>
          </a:bodyPr>
          <a:lstStyle/>
          <a:p>
            <a:pPr algn="ctr"/>
            <a:r>
              <a:rPr lang="en-US" sz="1100" dirty="0">
                <a:solidFill>
                  <a:schemeClr val="tx1">
                    <a:lumMod val="50000"/>
                    <a:lumOff val="50000"/>
                  </a:schemeClr>
                </a:solidFill>
              </a:rPr>
              <a:t>Single transaction details</a:t>
            </a:r>
            <a:endParaRPr lang="en-AE" sz="1100" dirty="0">
              <a:solidFill>
                <a:schemeClr val="tx1">
                  <a:lumMod val="50000"/>
                  <a:lumOff val="50000"/>
                </a:schemeClr>
              </a:solidFill>
            </a:endParaRPr>
          </a:p>
        </p:txBody>
      </p:sp>
      <p:sp>
        <p:nvSpPr>
          <p:cNvPr id="10" name="TextBox 9">
            <a:extLst>
              <a:ext uri="{FF2B5EF4-FFF2-40B4-BE49-F238E27FC236}">
                <a16:creationId xmlns:a16="http://schemas.microsoft.com/office/drawing/2014/main" id="{155A8A99-43DB-9D70-0350-AAA712216CA8}"/>
              </a:ext>
            </a:extLst>
          </p:cNvPr>
          <p:cNvSpPr txBox="1"/>
          <p:nvPr/>
        </p:nvSpPr>
        <p:spPr>
          <a:xfrm>
            <a:off x="328669" y="4798586"/>
            <a:ext cx="1896738" cy="261610"/>
          </a:xfrm>
          <a:prstGeom prst="rect">
            <a:avLst/>
          </a:prstGeom>
          <a:noFill/>
        </p:spPr>
        <p:txBody>
          <a:bodyPr wrap="square" rtlCol="0">
            <a:spAutoFit/>
          </a:bodyPr>
          <a:lstStyle/>
          <a:p>
            <a:pPr algn="ctr"/>
            <a:r>
              <a:rPr lang="en-US" sz="1100" dirty="0">
                <a:solidFill>
                  <a:schemeClr val="tx1">
                    <a:lumMod val="50000"/>
                    <a:lumOff val="50000"/>
                  </a:schemeClr>
                </a:solidFill>
              </a:rPr>
              <a:t>Update transaction page</a:t>
            </a:r>
            <a:endParaRPr lang="en-AE" sz="1100" dirty="0">
              <a:solidFill>
                <a:schemeClr val="tx1">
                  <a:lumMod val="50000"/>
                  <a:lumOff val="50000"/>
                </a:schemeClr>
              </a:solidFill>
            </a:endParaRPr>
          </a:p>
        </p:txBody>
      </p:sp>
      <p:pic>
        <p:nvPicPr>
          <p:cNvPr id="12" name="Picture 11">
            <a:extLst>
              <a:ext uri="{FF2B5EF4-FFF2-40B4-BE49-F238E27FC236}">
                <a16:creationId xmlns:a16="http://schemas.microsoft.com/office/drawing/2014/main" id="{B7449F9A-669B-95C9-050E-A8221F4F346F}"/>
              </a:ext>
            </a:extLst>
          </p:cNvPr>
          <p:cNvPicPr>
            <a:picLocks noChangeAspect="1"/>
          </p:cNvPicPr>
          <p:nvPr/>
        </p:nvPicPr>
        <p:blipFill>
          <a:blip r:embed="rId3"/>
          <a:stretch>
            <a:fillRect/>
          </a:stretch>
        </p:blipFill>
        <p:spPr>
          <a:xfrm>
            <a:off x="5189934" y="2822785"/>
            <a:ext cx="1769696" cy="223741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69311846-2665-659F-EAFA-63CEBD3F1B81}"/>
              </a:ext>
            </a:extLst>
          </p:cNvPr>
          <p:cNvSpPr txBox="1"/>
          <p:nvPr/>
        </p:nvSpPr>
        <p:spPr>
          <a:xfrm>
            <a:off x="6888897" y="3821104"/>
            <a:ext cx="1897480" cy="261610"/>
          </a:xfrm>
          <a:prstGeom prst="rect">
            <a:avLst/>
          </a:prstGeom>
          <a:noFill/>
        </p:spPr>
        <p:txBody>
          <a:bodyPr wrap="square" rtlCol="0">
            <a:spAutoFit/>
          </a:bodyPr>
          <a:lstStyle/>
          <a:p>
            <a:pPr algn="ctr"/>
            <a:r>
              <a:rPr lang="en-US" sz="1100" dirty="0">
                <a:solidFill>
                  <a:schemeClr val="tx1">
                    <a:lumMod val="50000"/>
                    <a:lumOff val="50000"/>
                  </a:schemeClr>
                </a:solidFill>
              </a:rPr>
              <a:t>Transaction attributes</a:t>
            </a:r>
            <a:endParaRPr lang="en-AE" sz="1100" dirty="0">
              <a:solidFill>
                <a:schemeClr val="tx1">
                  <a:lumMod val="50000"/>
                  <a:lumOff val="50000"/>
                </a:schemeClr>
              </a:solidFill>
            </a:endParaRPr>
          </a:p>
        </p:txBody>
      </p:sp>
      <p:sp>
        <p:nvSpPr>
          <p:cNvPr id="14" name="Arrow: Left 13">
            <a:extLst>
              <a:ext uri="{FF2B5EF4-FFF2-40B4-BE49-F238E27FC236}">
                <a16:creationId xmlns:a16="http://schemas.microsoft.com/office/drawing/2014/main" id="{276607A9-D5A5-E054-CDA8-46E799910388}"/>
              </a:ext>
            </a:extLst>
          </p:cNvPr>
          <p:cNvSpPr/>
          <p:nvPr/>
        </p:nvSpPr>
        <p:spPr>
          <a:xfrm>
            <a:off x="6984695" y="3743985"/>
            <a:ext cx="1554470" cy="398357"/>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6" name="Picture 15">
            <a:extLst>
              <a:ext uri="{FF2B5EF4-FFF2-40B4-BE49-F238E27FC236}">
                <a16:creationId xmlns:a16="http://schemas.microsoft.com/office/drawing/2014/main" id="{FDF343B8-7071-E584-D12E-CAE1FD444DE4}"/>
              </a:ext>
            </a:extLst>
          </p:cNvPr>
          <p:cNvPicPr>
            <a:picLocks noChangeAspect="1"/>
          </p:cNvPicPr>
          <p:nvPr/>
        </p:nvPicPr>
        <p:blipFill>
          <a:blip r:embed="rId4"/>
          <a:stretch>
            <a:fillRect/>
          </a:stretch>
        </p:blipFill>
        <p:spPr>
          <a:xfrm>
            <a:off x="277630" y="807105"/>
            <a:ext cx="3813479" cy="2189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B7D4DD0-7BFB-BB62-6025-E8F7B9EC8276}"/>
              </a:ext>
            </a:extLst>
          </p:cNvPr>
          <p:cNvPicPr>
            <a:picLocks noChangeAspect="1"/>
          </p:cNvPicPr>
          <p:nvPr/>
        </p:nvPicPr>
        <p:blipFill>
          <a:blip r:embed="rId5"/>
          <a:stretch>
            <a:fillRect/>
          </a:stretch>
        </p:blipFill>
        <p:spPr>
          <a:xfrm>
            <a:off x="4846715" y="807105"/>
            <a:ext cx="3813478" cy="1579722"/>
          </a:xfrm>
          <a:prstGeom prst="rect">
            <a:avLst/>
          </a:prstGeom>
          <a:effectLst>
            <a:softEdge rad="31750"/>
          </a:effectLst>
        </p:spPr>
      </p:pic>
      <p:pic>
        <p:nvPicPr>
          <p:cNvPr id="22" name="Picture 21">
            <a:extLst>
              <a:ext uri="{FF2B5EF4-FFF2-40B4-BE49-F238E27FC236}">
                <a16:creationId xmlns:a16="http://schemas.microsoft.com/office/drawing/2014/main" id="{FBF8885F-C3F4-7F75-562E-05A62B6F1A9A}"/>
              </a:ext>
            </a:extLst>
          </p:cNvPr>
          <p:cNvPicPr>
            <a:picLocks noChangeAspect="1"/>
          </p:cNvPicPr>
          <p:nvPr/>
        </p:nvPicPr>
        <p:blipFill>
          <a:blip r:embed="rId6"/>
          <a:stretch>
            <a:fillRect/>
          </a:stretch>
        </p:blipFill>
        <p:spPr>
          <a:xfrm>
            <a:off x="139754" y="3475810"/>
            <a:ext cx="2595220" cy="1333064"/>
          </a:xfrm>
          <a:prstGeom prst="rect">
            <a:avLst/>
          </a:prstGeom>
          <a:ln>
            <a:noFill/>
          </a:ln>
          <a:effectLst>
            <a:softEdge rad="31750"/>
          </a:effectLst>
        </p:spPr>
      </p:pic>
    </p:spTree>
    <p:extLst>
      <p:ext uri="{BB962C8B-B14F-4D97-AF65-F5344CB8AC3E}">
        <p14:creationId xmlns:p14="http://schemas.microsoft.com/office/powerpoint/2010/main" val="240250932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113531"/>
            <a:ext cx="7360200" cy="548700"/>
          </a:xfrm>
        </p:spPr>
        <p:txBody>
          <a:bodyPr/>
          <a:lstStyle/>
          <a:p>
            <a:pPr algn="ctr"/>
            <a:r>
              <a:rPr lang="en-US" sz="3400" b="0" i="0" dirty="0">
                <a:solidFill>
                  <a:schemeClr val="tx1"/>
                </a:solidFill>
                <a:effectLst/>
                <a:latin typeface="Palanquin SemiBold" panose="020B0004020203020204" pitchFamily="34" charset="0"/>
                <a:ea typeface="Lato" panose="020F0502020204030203" pitchFamily="34" charset="0"/>
                <a:cs typeface="Palanquin SemiBold" panose="020B0004020203020204" pitchFamily="34" charset="0"/>
              </a:rPr>
              <a:t>Profile page</a:t>
            </a:r>
            <a:endParaRPr lang="en-AE" sz="3400" dirty="0">
              <a:solidFill>
                <a:schemeClr val="tx1"/>
              </a:solidFill>
              <a:latin typeface="Palanquin SemiBold" panose="020B0004020203020204" pitchFamily="34" charset="0"/>
              <a:ea typeface="Lato" panose="020F0502020204030203" pitchFamily="34" charset="0"/>
              <a:cs typeface="Palanquin SemiBold" panose="020B0004020203020204" pitchFamily="34" charset="0"/>
            </a:endParaRPr>
          </a:p>
        </p:txBody>
      </p:sp>
      <p:pic>
        <p:nvPicPr>
          <p:cNvPr id="5" name="Picture 4">
            <a:extLst>
              <a:ext uri="{FF2B5EF4-FFF2-40B4-BE49-F238E27FC236}">
                <a16:creationId xmlns:a16="http://schemas.microsoft.com/office/drawing/2014/main" id="{C035A3A3-EDAD-5854-560C-6C0BE33254AA}"/>
              </a:ext>
            </a:extLst>
          </p:cNvPr>
          <p:cNvPicPr>
            <a:picLocks noChangeAspect="1"/>
          </p:cNvPicPr>
          <p:nvPr/>
        </p:nvPicPr>
        <p:blipFill>
          <a:blip r:embed="rId3"/>
          <a:stretch>
            <a:fillRect/>
          </a:stretch>
        </p:blipFill>
        <p:spPr>
          <a:xfrm>
            <a:off x="317499" y="1087958"/>
            <a:ext cx="5538977" cy="3105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726180-D3EE-AF5A-448E-08C582AD529C}"/>
              </a:ext>
            </a:extLst>
          </p:cNvPr>
          <p:cNvPicPr>
            <a:picLocks noChangeAspect="1"/>
          </p:cNvPicPr>
          <p:nvPr/>
        </p:nvPicPr>
        <p:blipFill>
          <a:blip r:embed="rId4"/>
          <a:stretch>
            <a:fillRect/>
          </a:stretch>
        </p:blipFill>
        <p:spPr>
          <a:xfrm>
            <a:off x="6286499" y="926908"/>
            <a:ext cx="2360544" cy="2571750"/>
          </a:xfrm>
          <a:prstGeom prst="rect">
            <a:avLst/>
          </a:prstGeom>
        </p:spPr>
      </p:pic>
      <p:pic>
        <p:nvPicPr>
          <p:cNvPr id="23" name="Picture 22">
            <a:extLst>
              <a:ext uri="{FF2B5EF4-FFF2-40B4-BE49-F238E27FC236}">
                <a16:creationId xmlns:a16="http://schemas.microsoft.com/office/drawing/2014/main" id="{9559546F-ACB9-CC7E-8F3B-1BA47BDA3254}"/>
              </a:ext>
            </a:extLst>
          </p:cNvPr>
          <p:cNvPicPr>
            <a:picLocks noChangeAspect="1"/>
          </p:cNvPicPr>
          <p:nvPr/>
        </p:nvPicPr>
        <p:blipFill rotWithShape="1">
          <a:blip r:embed="rId5"/>
          <a:srcRect l="2685"/>
          <a:stretch/>
        </p:blipFill>
        <p:spPr>
          <a:xfrm>
            <a:off x="6319501" y="3464712"/>
            <a:ext cx="2322000" cy="728368"/>
          </a:xfrm>
          <a:prstGeom prst="rect">
            <a:avLst/>
          </a:prstGeom>
        </p:spPr>
      </p:pic>
      <p:pic>
        <p:nvPicPr>
          <p:cNvPr id="25" name="Picture 24">
            <a:extLst>
              <a:ext uri="{FF2B5EF4-FFF2-40B4-BE49-F238E27FC236}">
                <a16:creationId xmlns:a16="http://schemas.microsoft.com/office/drawing/2014/main" id="{00BF862B-6E70-CA60-DD10-E94997EA7F10}"/>
              </a:ext>
            </a:extLst>
          </p:cNvPr>
          <p:cNvPicPr>
            <a:picLocks noChangeAspect="1"/>
          </p:cNvPicPr>
          <p:nvPr/>
        </p:nvPicPr>
        <p:blipFill>
          <a:blip r:embed="rId6"/>
          <a:stretch>
            <a:fillRect/>
          </a:stretch>
        </p:blipFill>
        <p:spPr>
          <a:xfrm flipH="1">
            <a:off x="6286497" y="3459372"/>
            <a:ext cx="360000" cy="757220"/>
          </a:xfrm>
          <a:prstGeom prst="rect">
            <a:avLst/>
          </a:prstGeom>
        </p:spPr>
      </p:pic>
      <p:sp>
        <p:nvSpPr>
          <p:cNvPr id="26" name="TextBox 25">
            <a:extLst>
              <a:ext uri="{FF2B5EF4-FFF2-40B4-BE49-F238E27FC236}">
                <a16:creationId xmlns:a16="http://schemas.microsoft.com/office/drawing/2014/main" id="{511F0935-F166-4736-4759-2C9F338E2EFE}"/>
              </a:ext>
            </a:extLst>
          </p:cNvPr>
          <p:cNvSpPr txBox="1"/>
          <p:nvPr/>
        </p:nvSpPr>
        <p:spPr>
          <a:xfrm>
            <a:off x="1673158" y="4280175"/>
            <a:ext cx="3093396" cy="261610"/>
          </a:xfrm>
          <a:prstGeom prst="rect">
            <a:avLst/>
          </a:prstGeom>
          <a:noFill/>
        </p:spPr>
        <p:txBody>
          <a:bodyPr wrap="square" rtlCol="0">
            <a:spAutoFit/>
          </a:bodyPr>
          <a:lstStyle/>
          <a:p>
            <a:pPr algn="ctr"/>
            <a:r>
              <a:rPr lang="en-US" sz="1100" dirty="0">
                <a:solidFill>
                  <a:schemeClr val="accent3">
                    <a:lumMod val="50000"/>
                    <a:lumOff val="50000"/>
                  </a:schemeClr>
                </a:solidFill>
              </a:rPr>
              <a:t>User profile page</a:t>
            </a:r>
            <a:endParaRPr lang="en-AE" sz="1100" dirty="0">
              <a:solidFill>
                <a:schemeClr val="accent3">
                  <a:lumMod val="50000"/>
                  <a:lumOff val="50000"/>
                </a:schemeClr>
              </a:solidFill>
            </a:endParaRPr>
          </a:p>
        </p:txBody>
      </p:sp>
      <p:sp>
        <p:nvSpPr>
          <p:cNvPr id="27" name="TextBox 26">
            <a:extLst>
              <a:ext uri="{FF2B5EF4-FFF2-40B4-BE49-F238E27FC236}">
                <a16:creationId xmlns:a16="http://schemas.microsoft.com/office/drawing/2014/main" id="{36E4E27E-F69E-D6BB-D0EC-9D6DE59BDCD6}"/>
              </a:ext>
            </a:extLst>
          </p:cNvPr>
          <p:cNvSpPr txBox="1"/>
          <p:nvPr/>
        </p:nvSpPr>
        <p:spPr>
          <a:xfrm>
            <a:off x="6810914" y="4296382"/>
            <a:ext cx="1767192" cy="261610"/>
          </a:xfrm>
          <a:prstGeom prst="rect">
            <a:avLst/>
          </a:prstGeom>
          <a:noFill/>
        </p:spPr>
        <p:txBody>
          <a:bodyPr wrap="square" rtlCol="0">
            <a:spAutoFit/>
          </a:bodyPr>
          <a:lstStyle/>
          <a:p>
            <a:pPr algn="ctr"/>
            <a:r>
              <a:rPr lang="en-US" sz="1100" dirty="0">
                <a:solidFill>
                  <a:schemeClr val="accent3">
                    <a:lumMod val="50000"/>
                    <a:lumOff val="50000"/>
                  </a:schemeClr>
                </a:solidFill>
              </a:rPr>
              <a:t>Update profile info</a:t>
            </a:r>
            <a:endParaRPr lang="en-AE" sz="1100" dirty="0">
              <a:solidFill>
                <a:schemeClr val="accent3">
                  <a:lumMod val="50000"/>
                  <a:lumOff val="50000"/>
                </a:schemeClr>
              </a:solidFill>
            </a:endParaRPr>
          </a:p>
        </p:txBody>
      </p:sp>
    </p:spTree>
    <p:extLst>
      <p:ext uri="{BB962C8B-B14F-4D97-AF65-F5344CB8AC3E}">
        <p14:creationId xmlns:p14="http://schemas.microsoft.com/office/powerpoint/2010/main" val="15965437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69423" y="-174016"/>
            <a:ext cx="7360200" cy="548700"/>
          </a:xfrm>
        </p:spPr>
        <p:txBody>
          <a:bodyPr/>
          <a:lstStyle/>
          <a:p>
            <a:pPr marR="0" algn="ctr" rtl="0">
              <a:lnSpc>
                <a:spcPct val="150000"/>
              </a:lnSpc>
              <a:spcBef>
                <a:spcPts val="0"/>
              </a:spcBef>
              <a:spcAft>
                <a:spcPts val="0"/>
              </a:spcAft>
            </a:pPr>
            <a:r>
              <a:rPr lang="en-US" sz="3400" b="0" i="0" dirty="0">
                <a:solidFill>
                  <a:schemeClr val="tx1"/>
                </a:solidFill>
                <a:effectLst/>
                <a:latin typeface="Palanquin SemiBold" panose="020B0004020203020204" pitchFamily="34" charset="0"/>
                <a:ea typeface="Lato" panose="020F0502020204030203" pitchFamily="34" charset="0"/>
                <a:cs typeface="Palanquin SemiBold" panose="020B0004020203020204" pitchFamily="34" charset="0"/>
              </a:rPr>
              <a:t>Users management pages</a:t>
            </a:r>
            <a:endParaRPr lang="en-AE" sz="3400" dirty="0">
              <a:solidFill>
                <a:schemeClr val="tx1"/>
              </a:solidFill>
              <a:effectLst/>
              <a:latin typeface="Palanquin SemiBold" panose="020B0004020203020204" pitchFamily="34" charset="0"/>
              <a:ea typeface="Lato" panose="020F0502020204030203" pitchFamily="34" charset="0"/>
              <a:cs typeface="Palanquin SemiBold" panose="020B0004020203020204" pitchFamily="34" charset="0"/>
            </a:endParaRPr>
          </a:p>
        </p:txBody>
      </p:sp>
      <p:pic>
        <p:nvPicPr>
          <p:cNvPr id="4" name="Picture 3">
            <a:extLst>
              <a:ext uri="{FF2B5EF4-FFF2-40B4-BE49-F238E27FC236}">
                <a16:creationId xmlns:a16="http://schemas.microsoft.com/office/drawing/2014/main" id="{A3CF2227-D627-D861-1FDB-66A0ED6A4793}"/>
              </a:ext>
            </a:extLst>
          </p:cNvPr>
          <p:cNvPicPr>
            <a:picLocks noChangeAspect="1"/>
          </p:cNvPicPr>
          <p:nvPr/>
        </p:nvPicPr>
        <p:blipFill>
          <a:blip r:embed="rId3"/>
          <a:stretch>
            <a:fillRect/>
          </a:stretch>
        </p:blipFill>
        <p:spPr>
          <a:xfrm>
            <a:off x="177942" y="731129"/>
            <a:ext cx="3809011" cy="1994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50E79E7A-BF3E-A353-E544-E4047E55F046}"/>
              </a:ext>
            </a:extLst>
          </p:cNvPr>
          <p:cNvPicPr>
            <a:picLocks noChangeAspect="1"/>
          </p:cNvPicPr>
          <p:nvPr/>
        </p:nvPicPr>
        <p:blipFill>
          <a:blip r:embed="rId4"/>
          <a:stretch>
            <a:fillRect/>
          </a:stretch>
        </p:blipFill>
        <p:spPr>
          <a:xfrm>
            <a:off x="177942" y="3233047"/>
            <a:ext cx="1711505" cy="1614435"/>
          </a:xfrm>
          <a:prstGeom prst="rect">
            <a:avLst/>
          </a:prstGeom>
          <a:effectLst>
            <a:softEdge rad="31750"/>
          </a:effectLst>
        </p:spPr>
      </p:pic>
      <p:pic>
        <p:nvPicPr>
          <p:cNvPr id="5" name="Picture 4">
            <a:extLst>
              <a:ext uri="{FF2B5EF4-FFF2-40B4-BE49-F238E27FC236}">
                <a16:creationId xmlns:a16="http://schemas.microsoft.com/office/drawing/2014/main" id="{ABE9D781-6D83-3350-06A1-2A638678CDA6}"/>
              </a:ext>
            </a:extLst>
          </p:cNvPr>
          <p:cNvPicPr>
            <a:picLocks noChangeAspect="1"/>
          </p:cNvPicPr>
          <p:nvPr/>
        </p:nvPicPr>
        <p:blipFill>
          <a:blip r:embed="rId5"/>
          <a:stretch>
            <a:fillRect/>
          </a:stretch>
        </p:blipFill>
        <p:spPr>
          <a:xfrm>
            <a:off x="5468845" y="762892"/>
            <a:ext cx="3185414" cy="1684323"/>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D1921F4C-6BF7-AB22-EA90-E0AE54FA1126}"/>
              </a:ext>
            </a:extLst>
          </p:cNvPr>
          <p:cNvPicPr>
            <a:picLocks noChangeAspect="1"/>
          </p:cNvPicPr>
          <p:nvPr/>
        </p:nvPicPr>
        <p:blipFill>
          <a:blip r:embed="rId6"/>
          <a:stretch>
            <a:fillRect/>
          </a:stretch>
        </p:blipFill>
        <p:spPr>
          <a:xfrm>
            <a:off x="2574165" y="3265152"/>
            <a:ext cx="1672094" cy="1614435"/>
          </a:xfrm>
          <a:prstGeom prst="rect">
            <a:avLst/>
          </a:prstGeom>
          <a:effectLst>
            <a:softEdge rad="31750"/>
          </a:effectLst>
        </p:spPr>
      </p:pic>
      <p:pic>
        <p:nvPicPr>
          <p:cNvPr id="10" name="Picture 9">
            <a:extLst>
              <a:ext uri="{FF2B5EF4-FFF2-40B4-BE49-F238E27FC236}">
                <a16:creationId xmlns:a16="http://schemas.microsoft.com/office/drawing/2014/main" id="{AF88535F-B482-82BA-2D02-32F5486088E2}"/>
              </a:ext>
            </a:extLst>
          </p:cNvPr>
          <p:cNvPicPr>
            <a:picLocks noChangeAspect="1"/>
          </p:cNvPicPr>
          <p:nvPr/>
        </p:nvPicPr>
        <p:blipFill>
          <a:blip r:embed="rId7"/>
          <a:stretch>
            <a:fillRect/>
          </a:stretch>
        </p:blipFill>
        <p:spPr>
          <a:xfrm>
            <a:off x="4677158" y="2571750"/>
            <a:ext cx="1800476" cy="2485334"/>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7999095D-D2E2-3653-2F43-C30358558BE4}"/>
              </a:ext>
            </a:extLst>
          </p:cNvPr>
          <p:cNvSpPr txBox="1"/>
          <p:nvPr/>
        </p:nvSpPr>
        <p:spPr>
          <a:xfrm>
            <a:off x="5577396" y="4337064"/>
            <a:ext cx="772886" cy="230832"/>
          </a:xfrm>
          <a:prstGeom prst="rect">
            <a:avLst/>
          </a:prstGeom>
          <a:noFill/>
        </p:spPr>
        <p:txBody>
          <a:bodyPr wrap="square" rtlCol="0">
            <a:spAutoFit/>
          </a:bodyPr>
          <a:lstStyle/>
          <a:p>
            <a:r>
              <a:rPr lang="en-US" sz="900" dirty="0">
                <a:solidFill>
                  <a:schemeClr val="bg2">
                    <a:lumMod val="90000"/>
                  </a:schemeClr>
                </a:solidFill>
              </a:rPr>
              <a:t>default: null</a:t>
            </a:r>
            <a:endParaRPr lang="en-AE" sz="900" dirty="0">
              <a:solidFill>
                <a:schemeClr val="bg2">
                  <a:lumMod val="90000"/>
                </a:schemeClr>
              </a:solidFill>
            </a:endParaRPr>
          </a:p>
        </p:txBody>
      </p:sp>
      <p:sp>
        <p:nvSpPr>
          <p:cNvPr id="12" name="TextBox 11">
            <a:extLst>
              <a:ext uri="{FF2B5EF4-FFF2-40B4-BE49-F238E27FC236}">
                <a16:creationId xmlns:a16="http://schemas.microsoft.com/office/drawing/2014/main" id="{C66F64E6-1B8B-9DC1-A59D-FB2EDDC226EF}"/>
              </a:ext>
            </a:extLst>
          </p:cNvPr>
          <p:cNvSpPr txBox="1"/>
          <p:nvPr/>
        </p:nvSpPr>
        <p:spPr>
          <a:xfrm>
            <a:off x="1256560" y="2765485"/>
            <a:ext cx="1800476" cy="261610"/>
          </a:xfrm>
          <a:prstGeom prst="rect">
            <a:avLst/>
          </a:prstGeom>
          <a:noFill/>
        </p:spPr>
        <p:txBody>
          <a:bodyPr wrap="square" rtlCol="0">
            <a:spAutoFit/>
          </a:bodyPr>
          <a:lstStyle/>
          <a:p>
            <a:pPr algn="ctr"/>
            <a:r>
              <a:rPr lang="en-US" sz="1100" dirty="0">
                <a:solidFill>
                  <a:schemeClr val="accent3">
                    <a:lumMod val="50000"/>
                    <a:lumOff val="50000"/>
                  </a:schemeClr>
                </a:solidFill>
              </a:rPr>
              <a:t>Users List page</a:t>
            </a:r>
            <a:endParaRPr lang="en-AE" sz="1100" dirty="0">
              <a:solidFill>
                <a:schemeClr val="accent3">
                  <a:lumMod val="50000"/>
                  <a:lumOff val="50000"/>
                </a:schemeClr>
              </a:solidFill>
            </a:endParaRPr>
          </a:p>
        </p:txBody>
      </p:sp>
      <p:sp>
        <p:nvSpPr>
          <p:cNvPr id="13" name="TextBox 12">
            <a:extLst>
              <a:ext uri="{FF2B5EF4-FFF2-40B4-BE49-F238E27FC236}">
                <a16:creationId xmlns:a16="http://schemas.microsoft.com/office/drawing/2014/main" id="{863F251C-583B-0A23-8685-2F6466BB1625}"/>
              </a:ext>
            </a:extLst>
          </p:cNvPr>
          <p:cNvSpPr txBox="1"/>
          <p:nvPr/>
        </p:nvSpPr>
        <p:spPr>
          <a:xfrm>
            <a:off x="177942" y="4857815"/>
            <a:ext cx="1800476" cy="261610"/>
          </a:xfrm>
          <a:prstGeom prst="rect">
            <a:avLst/>
          </a:prstGeom>
          <a:noFill/>
        </p:spPr>
        <p:txBody>
          <a:bodyPr wrap="square" rtlCol="0">
            <a:spAutoFit/>
          </a:bodyPr>
          <a:lstStyle/>
          <a:p>
            <a:pPr algn="ctr"/>
            <a:r>
              <a:rPr lang="en-US" sz="1100" dirty="0">
                <a:solidFill>
                  <a:schemeClr val="accent3">
                    <a:lumMod val="50000"/>
                    <a:lumOff val="50000"/>
                  </a:schemeClr>
                </a:solidFill>
              </a:rPr>
              <a:t>Add new user</a:t>
            </a:r>
            <a:endParaRPr lang="en-AE" sz="1100" dirty="0">
              <a:solidFill>
                <a:schemeClr val="accent3">
                  <a:lumMod val="50000"/>
                  <a:lumOff val="50000"/>
                </a:schemeClr>
              </a:solidFill>
            </a:endParaRPr>
          </a:p>
        </p:txBody>
      </p:sp>
      <p:sp>
        <p:nvSpPr>
          <p:cNvPr id="14" name="TextBox 13">
            <a:extLst>
              <a:ext uri="{FF2B5EF4-FFF2-40B4-BE49-F238E27FC236}">
                <a16:creationId xmlns:a16="http://schemas.microsoft.com/office/drawing/2014/main" id="{1CE23EAE-BA63-A029-8363-ABAA3C8CC423}"/>
              </a:ext>
            </a:extLst>
          </p:cNvPr>
          <p:cNvSpPr txBox="1"/>
          <p:nvPr/>
        </p:nvSpPr>
        <p:spPr>
          <a:xfrm>
            <a:off x="2473499" y="4861507"/>
            <a:ext cx="1800476" cy="261610"/>
          </a:xfrm>
          <a:prstGeom prst="rect">
            <a:avLst/>
          </a:prstGeom>
          <a:noFill/>
        </p:spPr>
        <p:txBody>
          <a:bodyPr wrap="square" rtlCol="0">
            <a:spAutoFit/>
          </a:bodyPr>
          <a:lstStyle/>
          <a:p>
            <a:pPr algn="ctr"/>
            <a:r>
              <a:rPr lang="en-US" sz="1100" dirty="0">
                <a:solidFill>
                  <a:schemeClr val="accent3">
                    <a:lumMod val="50000"/>
                    <a:lumOff val="50000"/>
                  </a:schemeClr>
                </a:solidFill>
              </a:rPr>
              <a:t>Update user info</a:t>
            </a:r>
            <a:endParaRPr lang="en-AE" sz="1100" dirty="0">
              <a:solidFill>
                <a:schemeClr val="accent3">
                  <a:lumMod val="50000"/>
                  <a:lumOff val="50000"/>
                </a:schemeClr>
              </a:solidFill>
            </a:endParaRPr>
          </a:p>
        </p:txBody>
      </p:sp>
      <p:sp>
        <p:nvSpPr>
          <p:cNvPr id="15" name="TextBox 14">
            <a:extLst>
              <a:ext uri="{FF2B5EF4-FFF2-40B4-BE49-F238E27FC236}">
                <a16:creationId xmlns:a16="http://schemas.microsoft.com/office/drawing/2014/main" id="{681A965A-4605-11CE-D4F3-6FF395E56362}"/>
              </a:ext>
            </a:extLst>
          </p:cNvPr>
          <p:cNvSpPr txBox="1"/>
          <p:nvPr/>
        </p:nvSpPr>
        <p:spPr>
          <a:xfrm>
            <a:off x="6603412" y="2440945"/>
            <a:ext cx="1800476" cy="261610"/>
          </a:xfrm>
          <a:prstGeom prst="rect">
            <a:avLst/>
          </a:prstGeom>
          <a:noFill/>
        </p:spPr>
        <p:txBody>
          <a:bodyPr wrap="square" rtlCol="0">
            <a:spAutoFit/>
          </a:bodyPr>
          <a:lstStyle/>
          <a:p>
            <a:pPr algn="ctr"/>
            <a:r>
              <a:rPr lang="en-US" sz="1100" dirty="0">
                <a:solidFill>
                  <a:schemeClr val="accent3">
                    <a:lumMod val="50000"/>
                    <a:lumOff val="50000"/>
                  </a:schemeClr>
                </a:solidFill>
              </a:rPr>
              <a:t>Single user details</a:t>
            </a:r>
          </a:p>
        </p:txBody>
      </p:sp>
      <p:sp>
        <p:nvSpPr>
          <p:cNvPr id="16" name="TextBox 15">
            <a:extLst>
              <a:ext uri="{FF2B5EF4-FFF2-40B4-BE49-F238E27FC236}">
                <a16:creationId xmlns:a16="http://schemas.microsoft.com/office/drawing/2014/main" id="{33883CD8-FFF5-F826-1C43-C4A6074DF42A}"/>
              </a:ext>
            </a:extLst>
          </p:cNvPr>
          <p:cNvSpPr txBox="1"/>
          <p:nvPr/>
        </p:nvSpPr>
        <p:spPr>
          <a:xfrm>
            <a:off x="6468922" y="3804030"/>
            <a:ext cx="1897480" cy="261610"/>
          </a:xfrm>
          <a:prstGeom prst="rect">
            <a:avLst/>
          </a:prstGeom>
          <a:noFill/>
        </p:spPr>
        <p:txBody>
          <a:bodyPr wrap="square" rtlCol="0">
            <a:spAutoFit/>
          </a:bodyPr>
          <a:lstStyle/>
          <a:p>
            <a:pPr algn="ctr"/>
            <a:r>
              <a:rPr lang="en-US" sz="1100" dirty="0">
                <a:solidFill>
                  <a:schemeClr val="tx1">
                    <a:lumMod val="50000"/>
                    <a:lumOff val="50000"/>
                  </a:schemeClr>
                </a:solidFill>
              </a:rPr>
              <a:t>User attributes</a:t>
            </a:r>
            <a:endParaRPr lang="en-AE" sz="1100" dirty="0">
              <a:solidFill>
                <a:schemeClr val="tx1">
                  <a:lumMod val="50000"/>
                  <a:lumOff val="50000"/>
                </a:schemeClr>
              </a:solidFill>
            </a:endParaRPr>
          </a:p>
        </p:txBody>
      </p:sp>
      <p:sp>
        <p:nvSpPr>
          <p:cNvPr id="17" name="Arrow: Left 16">
            <a:extLst>
              <a:ext uri="{FF2B5EF4-FFF2-40B4-BE49-F238E27FC236}">
                <a16:creationId xmlns:a16="http://schemas.microsoft.com/office/drawing/2014/main" id="{C2F14466-9821-9FF9-7845-A666D5E12BCD}"/>
              </a:ext>
            </a:extLst>
          </p:cNvPr>
          <p:cNvSpPr/>
          <p:nvPr/>
        </p:nvSpPr>
        <p:spPr>
          <a:xfrm>
            <a:off x="6564720" y="3726911"/>
            <a:ext cx="1554470" cy="398357"/>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409312198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309598"/>
            <a:ext cx="7360200" cy="548700"/>
          </a:xfrm>
        </p:spPr>
        <p:txBody>
          <a:bodyPr/>
          <a:lstStyle/>
          <a:p>
            <a:pPr algn="ctr"/>
            <a:r>
              <a:rPr lang="en-US" sz="3400" dirty="0">
                <a:solidFill>
                  <a:schemeClr val="tx1"/>
                </a:solidFill>
                <a:latin typeface="Palanquin SemiBold" panose="020B0004020203020204" pitchFamily="34" charset="0"/>
                <a:ea typeface="Lato" panose="020F0502020204030203" pitchFamily="34" charset="0"/>
                <a:cs typeface="Palanquin SemiBold" panose="020B0004020203020204" pitchFamily="34" charset="0"/>
              </a:rPr>
              <a:t>Security Aspects of HTU-POS</a:t>
            </a:r>
            <a:endParaRPr lang="en-AE" sz="3400" dirty="0">
              <a:solidFill>
                <a:schemeClr val="tx1"/>
              </a:solidFill>
              <a:latin typeface="Palanquin SemiBold" panose="020B0004020203020204" pitchFamily="34" charset="0"/>
              <a:ea typeface="Lato" panose="020F0502020204030203" pitchFamily="34" charset="0"/>
              <a:cs typeface="Palanquin SemiBold" panose="020B0004020203020204" pitchFamily="34" charset="0"/>
            </a:endParaRPr>
          </a:p>
        </p:txBody>
      </p:sp>
      <p:pic>
        <p:nvPicPr>
          <p:cNvPr id="2" name="Google Shape;592;p54">
            <a:extLst>
              <a:ext uri="{FF2B5EF4-FFF2-40B4-BE49-F238E27FC236}">
                <a16:creationId xmlns:a16="http://schemas.microsoft.com/office/drawing/2014/main" id="{10849844-B79D-B947-4536-77BB0123355A}"/>
              </a:ext>
            </a:extLst>
          </p:cNvPr>
          <p:cNvPicPr preferRelativeResize="0"/>
          <p:nvPr/>
        </p:nvPicPr>
        <p:blipFill>
          <a:blip r:embed="rId3">
            <a:alphaModFix/>
          </a:blip>
          <a:stretch>
            <a:fillRect/>
          </a:stretch>
        </p:blipFill>
        <p:spPr>
          <a:xfrm>
            <a:off x="27114" y="1471961"/>
            <a:ext cx="3641637" cy="3289606"/>
          </a:xfrm>
          <a:prstGeom prst="rect">
            <a:avLst/>
          </a:prstGeom>
          <a:noFill/>
          <a:ln>
            <a:noFill/>
          </a:ln>
        </p:spPr>
      </p:pic>
      <p:sp>
        <p:nvSpPr>
          <p:cNvPr id="7" name="TextBox 6">
            <a:extLst>
              <a:ext uri="{FF2B5EF4-FFF2-40B4-BE49-F238E27FC236}">
                <a16:creationId xmlns:a16="http://schemas.microsoft.com/office/drawing/2014/main" id="{9AF469D7-3B48-6CA2-AEAA-C4C3824983D5}"/>
              </a:ext>
            </a:extLst>
          </p:cNvPr>
          <p:cNvSpPr txBox="1"/>
          <p:nvPr/>
        </p:nvSpPr>
        <p:spPr>
          <a:xfrm>
            <a:off x="3668751" y="1830310"/>
            <a:ext cx="5277541" cy="231191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Cross-site scripting (XSS)</a:t>
            </a:r>
          </a:p>
          <a:p>
            <a:pPr marL="171450" indent="-171450">
              <a:lnSpc>
                <a:spcPct val="150000"/>
              </a:lnSpc>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SQL injections</a:t>
            </a:r>
            <a:endParaRPr lang="en-US" dirty="0">
              <a:latin typeface="Lato" panose="020F0502020204030203" pitchFamily="34" charset="0"/>
              <a:ea typeface="Lato" panose="020F0502020204030203" pitchFamily="34" charset="0"/>
              <a:cs typeface="Lato" panose="020F0502020204030203" pitchFamily="34" charset="0"/>
            </a:endParaRPr>
          </a:p>
          <a:p>
            <a:pPr marL="171450" indent="-171450">
              <a:lnSpc>
                <a:spcPct val="150000"/>
              </a:lnSpc>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Passwords are not easy to read: </a:t>
            </a:r>
            <a:r>
              <a:rPr lang="en-US" dirty="0">
                <a:latin typeface="Lato" panose="020F0502020204030203" pitchFamily="34" charset="0"/>
                <a:ea typeface="Lato" panose="020F0502020204030203" pitchFamily="34" charset="0"/>
                <a:cs typeface="Lato" panose="020F0502020204030203" pitchFamily="34" charset="0"/>
              </a:rPr>
              <a:t>All passwords in this web app are hashed and encrypted via the strongest encryption algorithms. Nobody can see your password even the admin.</a:t>
            </a:r>
            <a:endParaRPr lang="en-US" b="1" dirty="0">
              <a:latin typeface="Lato" panose="020F0502020204030203" pitchFamily="34" charset="0"/>
              <a:ea typeface="Lato" panose="020F0502020204030203" pitchFamily="34" charset="0"/>
              <a:cs typeface="Lato" panose="020F0502020204030203" pitchFamily="34" charset="0"/>
            </a:endParaRPr>
          </a:p>
          <a:p>
            <a:pPr marL="171450" indent="-171450">
              <a:lnSpc>
                <a:spcPct val="150000"/>
              </a:lnSpc>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All forms in this web app have both front-end and back-end validation.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4615690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264422"/>
            <a:ext cx="7360200" cy="548700"/>
          </a:xfrm>
        </p:spPr>
        <p:txBody>
          <a:bodyPr/>
          <a:lstStyle/>
          <a:p>
            <a:pPr algn="ctr"/>
            <a:r>
              <a:rPr lang="en-US" sz="3800" dirty="0">
                <a:solidFill>
                  <a:schemeClr val="tx1"/>
                </a:solidFill>
                <a:latin typeface="Palanquin SemiBold" panose="020B0004020203020204" pitchFamily="34" charset="0"/>
                <a:ea typeface="Lato" panose="020F0502020204030203" pitchFamily="34" charset="0"/>
                <a:cs typeface="Palanquin SemiBold" panose="020B0004020203020204" pitchFamily="34" charset="0"/>
              </a:rPr>
              <a:t>Conclusion</a:t>
            </a:r>
            <a:endParaRPr lang="en-AE" sz="3800" dirty="0">
              <a:solidFill>
                <a:schemeClr val="tx1"/>
              </a:solidFill>
              <a:latin typeface="Palanquin SemiBold" panose="020B0004020203020204" pitchFamily="34" charset="0"/>
              <a:ea typeface="Lato" panose="020F0502020204030203" pitchFamily="34" charset="0"/>
              <a:cs typeface="Palanquin SemiBold" panose="020B0004020203020204" pitchFamily="34" charset="0"/>
            </a:endParaRPr>
          </a:p>
        </p:txBody>
      </p:sp>
      <p:pic>
        <p:nvPicPr>
          <p:cNvPr id="4" name="Google Shape;809;p62">
            <a:extLst>
              <a:ext uri="{FF2B5EF4-FFF2-40B4-BE49-F238E27FC236}">
                <a16:creationId xmlns:a16="http://schemas.microsoft.com/office/drawing/2014/main" id="{36F64C4E-D976-6E34-13A7-5972650B7169}"/>
              </a:ext>
            </a:extLst>
          </p:cNvPr>
          <p:cNvPicPr preferRelativeResize="0"/>
          <p:nvPr/>
        </p:nvPicPr>
        <p:blipFill rotWithShape="1">
          <a:blip r:embed="rId3">
            <a:alphaModFix/>
          </a:blip>
          <a:srcRect l="-7096" t="8892" r="5284" b="11641"/>
          <a:stretch/>
        </p:blipFill>
        <p:spPr>
          <a:xfrm>
            <a:off x="-122508" y="1714612"/>
            <a:ext cx="3565374" cy="2980426"/>
          </a:xfrm>
          <a:prstGeom prst="rect">
            <a:avLst/>
          </a:prstGeom>
          <a:noFill/>
          <a:ln>
            <a:noFill/>
          </a:ln>
        </p:spPr>
      </p:pic>
      <p:sp>
        <p:nvSpPr>
          <p:cNvPr id="5" name="TextBox 4">
            <a:extLst>
              <a:ext uri="{FF2B5EF4-FFF2-40B4-BE49-F238E27FC236}">
                <a16:creationId xmlns:a16="http://schemas.microsoft.com/office/drawing/2014/main" id="{8E79AAFB-068B-BAD3-8001-CB2911D189F2}"/>
              </a:ext>
            </a:extLst>
          </p:cNvPr>
          <p:cNvSpPr txBox="1"/>
          <p:nvPr/>
        </p:nvSpPr>
        <p:spPr>
          <a:xfrm>
            <a:off x="4022579" y="1899967"/>
            <a:ext cx="4746284" cy="2267287"/>
          </a:xfrm>
          <a:prstGeom prst="rect">
            <a:avLst/>
          </a:prstGeom>
          <a:noFill/>
        </p:spPr>
        <p:txBody>
          <a:bodyPr wrap="square" rtlCol="0">
            <a:spAutoFit/>
          </a:bodyPr>
          <a:lstStyle/>
          <a:p>
            <a:pPr>
              <a:lnSpc>
                <a:spcPct val="107000"/>
              </a:lnSpc>
              <a:spcAft>
                <a:spcPts val="300"/>
              </a:spcAft>
            </a:pPr>
            <a:r>
              <a:rPr lang="en-US" dirty="0">
                <a:effectLst/>
                <a:latin typeface="Lato" panose="020F0502020204030203" pitchFamily="34" charset="0"/>
                <a:ea typeface="Lato" panose="020F0502020204030203" pitchFamily="34" charset="0"/>
                <a:cs typeface="Lato" panose="020F0502020204030203" pitchFamily="34" charset="0"/>
              </a:rPr>
              <a:t>The HTU-POS web application provides businesses with a comprehensive set of features that can increase their efficiency and profitability.</a:t>
            </a:r>
          </a:p>
          <a:p>
            <a:pPr>
              <a:lnSpc>
                <a:spcPct val="107000"/>
              </a:lnSpc>
              <a:spcAft>
                <a:spcPts val="300"/>
              </a:spcAft>
            </a:pPr>
            <a:endParaRPr lang="en-AE" dirty="0">
              <a:effectLst/>
              <a:latin typeface="Lato" panose="020F0502020204030203" pitchFamily="34" charset="0"/>
              <a:ea typeface="Lato" panose="020F0502020204030203" pitchFamily="34" charset="0"/>
              <a:cs typeface="Lato" panose="020F0502020204030203" pitchFamily="34" charset="0"/>
            </a:endParaRPr>
          </a:p>
          <a:p>
            <a:pPr>
              <a:lnSpc>
                <a:spcPct val="107000"/>
              </a:lnSpc>
              <a:spcAft>
                <a:spcPts val="300"/>
              </a:spcAft>
            </a:pPr>
            <a:r>
              <a:rPr lang="en-US" dirty="0">
                <a:effectLst/>
                <a:latin typeface="Lato" panose="020F0502020204030203" pitchFamily="34" charset="0"/>
                <a:ea typeface="Lato" panose="020F0502020204030203" pitchFamily="34" charset="0"/>
                <a:cs typeface="Lato" panose="020F0502020204030203" pitchFamily="34" charset="0"/>
              </a:rPr>
              <a:t>Here in this project, I used for front-end web development (HTML5, CSS3, Bootstrap, Js, jQuery library) and for back-end (PHP as server-side programming language and MySQL as RDBMS).</a:t>
            </a:r>
            <a:endParaRPr lang="en-AE" dirty="0">
              <a:effectLst/>
              <a:latin typeface="Lato" panose="020F0502020204030203" pitchFamily="34" charset="0"/>
              <a:ea typeface="Lato" panose="020F0502020204030203" pitchFamily="34" charset="0"/>
              <a:cs typeface="Lato" panose="020F0502020204030203" pitchFamily="34" charset="0"/>
            </a:endParaRPr>
          </a:p>
          <a:p>
            <a:pPr>
              <a:spcAft>
                <a:spcPts val="300"/>
              </a:spcAft>
            </a:pPr>
            <a:endParaRPr lang="en-AE"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310770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7" name="Google Shape;1297;p79"/>
          <p:cNvGrpSpPr/>
          <p:nvPr/>
        </p:nvGrpSpPr>
        <p:grpSpPr>
          <a:xfrm>
            <a:off x="-69425" y="-98462"/>
            <a:ext cx="1064775" cy="1144725"/>
            <a:chOff x="499875" y="1396550"/>
            <a:chExt cx="1064775" cy="1144725"/>
          </a:xfrm>
        </p:grpSpPr>
        <p:sp>
          <p:nvSpPr>
            <p:cNvPr id="1298" name="Google Shape;1298;p79"/>
            <p:cNvSpPr/>
            <p:nvPr/>
          </p:nvSpPr>
          <p:spPr>
            <a:xfrm>
              <a:off x="499875" y="1404500"/>
              <a:ext cx="628800" cy="1136775"/>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9"/>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9"/>
          <p:cNvGrpSpPr/>
          <p:nvPr/>
        </p:nvGrpSpPr>
        <p:grpSpPr>
          <a:xfrm rot="-5400000">
            <a:off x="6731907" y="3058864"/>
            <a:ext cx="900907" cy="3335276"/>
            <a:chOff x="2810675" y="1400175"/>
            <a:chExt cx="1201850" cy="2625375"/>
          </a:xfrm>
        </p:grpSpPr>
        <p:sp>
          <p:nvSpPr>
            <p:cNvPr id="1301" name="Google Shape;1301;p79"/>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9"/>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79"/>
          <p:cNvSpPr/>
          <p:nvPr/>
        </p:nvSpPr>
        <p:spPr>
          <a:xfrm rot="6972383">
            <a:off x="8623461" y="4647493"/>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1132;p77">
            <a:extLst>
              <a:ext uri="{FF2B5EF4-FFF2-40B4-BE49-F238E27FC236}">
                <a16:creationId xmlns:a16="http://schemas.microsoft.com/office/drawing/2014/main" id="{24E9D13D-FB35-0EFD-66CB-F23019469746}"/>
              </a:ext>
            </a:extLst>
          </p:cNvPr>
          <p:cNvPicPr preferRelativeResize="0"/>
          <p:nvPr/>
        </p:nvPicPr>
        <p:blipFill rotWithShape="1">
          <a:blip r:embed="rId3">
            <a:alphaModFix/>
          </a:blip>
          <a:srcRect l="3817" t="13431" r="2846" b="2464"/>
          <a:stretch/>
        </p:blipFill>
        <p:spPr>
          <a:xfrm>
            <a:off x="150634" y="1291628"/>
            <a:ext cx="3896100" cy="3511200"/>
          </a:xfrm>
          <a:prstGeom prst="ellipse">
            <a:avLst/>
          </a:prstGeom>
          <a:noFill/>
          <a:ln>
            <a:noFill/>
          </a:ln>
        </p:spPr>
      </p:pic>
      <p:sp>
        <p:nvSpPr>
          <p:cNvPr id="9" name="Google Shape;1133;p77">
            <a:extLst>
              <a:ext uri="{FF2B5EF4-FFF2-40B4-BE49-F238E27FC236}">
                <a16:creationId xmlns:a16="http://schemas.microsoft.com/office/drawing/2014/main" id="{A2363529-9DC3-9B90-967E-AF6E80FA5285}"/>
              </a:ext>
            </a:extLst>
          </p:cNvPr>
          <p:cNvSpPr txBox="1">
            <a:spLocks/>
          </p:cNvSpPr>
          <p:nvPr/>
        </p:nvSpPr>
        <p:spPr>
          <a:xfrm flipH="1">
            <a:off x="4772349" y="980250"/>
            <a:ext cx="3413700" cy="159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3000" b="0" i="0" u="none" strike="noStrike" cap="none">
                <a:solidFill>
                  <a:schemeClr val="dk1"/>
                </a:solidFill>
                <a:latin typeface="Palanquin SemiBold"/>
                <a:ea typeface="Palanquin SemiBold"/>
                <a:cs typeface="Palanquin SemiBold"/>
                <a:sym typeface="Palanquin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9pPr>
          </a:lstStyle>
          <a:p>
            <a:pPr algn="ctr"/>
            <a:r>
              <a:rPr lang="en-US" sz="4400" dirty="0"/>
              <a:t>Thank You!</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46"/>
          <p:cNvPicPr preferRelativeResize="0"/>
          <p:nvPr/>
        </p:nvPicPr>
        <p:blipFill rotWithShape="1">
          <a:blip r:embed="rId3">
            <a:alphaModFix/>
          </a:blip>
          <a:srcRect l="8039" t="10491" r="4769" b="4762"/>
          <a:stretch/>
        </p:blipFill>
        <p:spPr>
          <a:xfrm>
            <a:off x="68546" y="1209200"/>
            <a:ext cx="3950400" cy="3839400"/>
          </a:xfrm>
          <a:prstGeom prst="ellipse">
            <a:avLst/>
          </a:prstGeom>
          <a:noFill/>
          <a:ln>
            <a:noFill/>
          </a:ln>
        </p:spPr>
      </p:pic>
      <p:sp>
        <p:nvSpPr>
          <p:cNvPr id="497" name="Google Shape;497;p46"/>
          <p:cNvSpPr txBox="1">
            <a:spLocks noGrp="1"/>
          </p:cNvSpPr>
          <p:nvPr>
            <p:ph type="title"/>
          </p:nvPr>
        </p:nvSpPr>
        <p:spPr>
          <a:xfrm>
            <a:off x="1107721" y="275425"/>
            <a:ext cx="6928558"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498" name="Google Shape;498;p46"/>
          <p:cNvSpPr txBox="1">
            <a:spLocks noGrp="1"/>
          </p:cNvSpPr>
          <p:nvPr>
            <p:ph type="subTitle" idx="1"/>
          </p:nvPr>
        </p:nvSpPr>
        <p:spPr>
          <a:xfrm>
            <a:off x="3893557" y="1360967"/>
            <a:ext cx="4410471" cy="3086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600"/>
              </a:spcAft>
              <a:buNone/>
            </a:pPr>
            <a:r>
              <a:rPr lang="en-US" dirty="0"/>
              <a:t>HTU established a store inside King Abdullah Business Park. The IMU in HTU recruited me to build a Point of Sale (POS) web application to handle the store sales transactions and stock. There are many employees with a different role that will work on the POS. </a:t>
            </a:r>
            <a:endParaRPr dirty="0"/>
          </a:p>
        </p:txBody>
      </p:sp>
    </p:spTree>
    <p:extLst>
      <p:ext uri="{BB962C8B-B14F-4D97-AF65-F5344CB8AC3E}">
        <p14:creationId xmlns:p14="http://schemas.microsoft.com/office/powerpoint/2010/main" val="246318646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49"/>
          <p:cNvPicPr preferRelativeResize="0"/>
          <p:nvPr/>
        </p:nvPicPr>
        <p:blipFill rotWithShape="1">
          <a:blip r:embed="rId3">
            <a:alphaModFix/>
          </a:blip>
          <a:srcRect l="7733" t="7880" r="6237" b="8015"/>
          <a:stretch/>
        </p:blipFill>
        <p:spPr>
          <a:xfrm>
            <a:off x="35761" y="1707305"/>
            <a:ext cx="3318350" cy="3243874"/>
          </a:xfrm>
          <a:prstGeom prst="rect">
            <a:avLst/>
          </a:prstGeom>
          <a:noFill/>
          <a:ln>
            <a:noFill/>
          </a:ln>
        </p:spPr>
      </p:pic>
      <p:sp>
        <p:nvSpPr>
          <p:cNvPr id="529" name="Google Shape;529;p49"/>
          <p:cNvSpPr txBox="1">
            <a:spLocks noGrp="1"/>
          </p:cNvSpPr>
          <p:nvPr>
            <p:ph type="title"/>
          </p:nvPr>
        </p:nvSpPr>
        <p:spPr>
          <a:xfrm>
            <a:off x="1086455" y="275425"/>
            <a:ext cx="697109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dirty="0"/>
              <a:t>What is a POS system?</a:t>
            </a:r>
            <a:endParaRPr sz="3800" dirty="0"/>
          </a:p>
        </p:txBody>
      </p:sp>
      <p:sp>
        <p:nvSpPr>
          <p:cNvPr id="4" name="TextBox 3">
            <a:extLst>
              <a:ext uri="{FF2B5EF4-FFF2-40B4-BE49-F238E27FC236}">
                <a16:creationId xmlns:a16="http://schemas.microsoft.com/office/drawing/2014/main" id="{B509496F-A1C8-F7BB-3876-440B0DF3E3F7}"/>
              </a:ext>
            </a:extLst>
          </p:cNvPr>
          <p:cNvSpPr txBox="1"/>
          <p:nvPr/>
        </p:nvSpPr>
        <p:spPr>
          <a:xfrm>
            <a:off x="3574448" y="1751373"/>
            <a:ext cx="4589050" cy="2027222"/>
          </a:xfrm>
          <a:prstGeom prst="rect">
            <a:avLst/>
          </a:prstGeom>
          <a:noFill/>
        </p:spPr>
        <p:txBody>
          <a:bodyPr wrap="square" rtlCol="0">
            <a:spAutoFit/>
          </a:bodyPr>
          <a:lstStyle/>
          <a:p>
            <a:pPr>
              <a:lnSpc>
                <a:spcPct val="150000"/>
              </a:lnSpc>
              <a:spcAft>
                <a:spcPts val="300"/>
              </a:spcAft>
            </a:pPr>
            <a:r>
              <a:rPr lang="en-US" dirty="0">
                <a:latin typeface="Lato" panose="020F0502020204030203" pitchFamily="34" charset="0"/>
                <a:ea typeface="Lato" panose="020F0502020204030203" pitchFamily="34" charset="0"/>
                <a:cs typeface="Lato" panose="020F0502020204030203" pitchFamily="34" charset="0"/>
              </a:rPr>
              <a:t>A point of sale, refers to the ‘point’ where a customer makes a purchase and the payment is processed. </a:t>
            </a:r>
          </a:p>
          <a:p>
            <a:pPr>
              <a:lnSpc>
                <a:spcPct val="150000"/>
              </a:lnSpc>
              <a:spcAft>
                <a:spcPts val="300"/>
              </a:spcAft>
            </a:pPr>
            <a:r>
              <a:rPr lang="en-US" dirty="0">
                <a:latin typeface="Lato" panose="020F0502020204030203" pitchFamily="34" charset="0"/>
                <a:ea typeface="Lato" panose="020F0502020204030203" pitchFamily="34" charset="0"/>
                <a:cs typeface="Lato" panose="020F0502020204030203" pitchFamily="34" charset="0"/>
              </a:rPr>
              <a:t>In the past, a 'POS system' used to refer to the cash register at a store. Today, modern POS systems are entirely digital, which means you can check your business wherever you are. </a:t>
            </a:r>
          </a:p>
        </p:txBody>
      </p:sp>
    </p:spTree>
    <p:extLst>
      <p:ext uri="{BB962C8B-B14F-4D97-AF65-F5344CB8AC3E}">
        <p14:creationId xmlns:p14="http://schemas.microsoft.com/office/powerpoint/2010/main" val="239343417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2"/>
        <p:cNvGrpSpPr/>
        <p:nvPr/>
      </p:nvGrpSpPr>
      <p:grpSpPr>
        <a:xfrm>
          <a:off x="0" y="0"/>
          <a:ext cx="0" cy="0"/>
          <a:chOff x="0" y="0"/>
          <a:chExt cx="0" cy="0"/>
        </a:xfrm>
      </p:grpSpPr>
      <p:sp>
        <p:nvSpPr>
          <p:cNvPr id="703" name="Google Shape;703;p59"/>
          <p:cNvSpPr txBox="1">
            <a:spLocks noGrp="1"/>
          </p:cNvSpPr>
          <p:nvPr>
            <p:ph type="body" idx="1"/>
          </p:nvPr>
        </p:nvSpPr>
        <p:spPr>
          <a:xfrm>
            <a:off x="4221122" y="1318437"/>
            <a:ext cx="4401879" cy="1903228"/>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dirty="0"/>
              <a:t>Here comes the role of our web Application HTU-POS</a:t>
            </a:r>
            <a:endParaRPr dirty="0"/>
          </a:p>
        </p:txBody>
      </p:sp>
    </p:spTree>
    <p:extLst>
      <p:ext uri="{BB962C8B-B14F-4D97-AF65-F5344CB8AC3E}">
        <p14:creationId xmlns:p14="http://schemas.microsoft.com/office/powerpoint/2010/main" val="111196860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8"/>
          <p:cNvPicPr preferRelativeResize="0"/>
          <p:nvPr/>
        </p:nvPicPr>
        <p:blipFill rotWithShape="1">
          <a:blip r:embed="rId3">
            <a:alphaModFix/>
          </a:blip>
          <a:srcRect l="-21934" t="2276" r="-27991"/>
          <a:stretch/>
        </p:blipFill>
        <p:spPr>
          <a:xfrm>
            <a:off x="-727337" y="1759309"/>
            <a:ext cx="4989900" cy="3252900"/>
          </a:xfrm>
          <a:prstGeom prst="rect">
            <a:avLst/>
          </a:prstGeom>
          <a:noFill/>
          <a:ln>
            <a:noFill/>
          </a:ln>
        </p:spPr>
      </p:pic>
      <p:sp>
        <p:nvSpPr>
          <p:cNvPr id="522" name="Google Shape;522;p48"/>
          <p:cNvSpPr txBox="1">
            <a:spLocks noGrp="1"/>
          </p:cNvSpPr>
          <p:nvPr>
            <p:ph type="title"/>
          </p:nvPr>
        </p:nvSpPr>
        <p:spPr>
          <a:xfrm>
            <a:off x="648585" y="221604"/>
            <a:ext cx="6422064" cy="712340"/>
          </a:xfrm>
          <a:prstGeom prst="rect">
            <a:avLst/>
          </a:prstGeom>
        </p:spPr>
        <p:txBody>
          <a:bodyPr spcFirstLastPara="1" wrap="square" lIns="114300" tIns="91425" rIns="91425" bIns="91425" anchor="t" anchorCtr="0">
            <a:noAutofit/>
          </a:bodyPr>
          <a:lstStyle/>
          <a:p>
            <a:pPr marL="0" lvl="0" indent="0" rtl="0">
              <a:spcBef>
                <a:spcPts val="0"/>
              </a:spcBef>
              <a:spcAft>
                <a:spcPts val="0"/>
              </a:spcAft>
              <a:buNone/>
            </a:pPr>
            <a:r>
              <a:rPr lang="en-US" dirty="0">
                <a:solidFill>
                  <a:srgbClr val="2A2828"/>
                </a:solidFill>
              </a:rPr>
              <a:t>Requirements Analysis</a:t>
            </a:r>
            <a:endParaRPr dirty="0">
              <a:solidFill>
                <a:srgbClr val="2A2828"/>
              </a:solidFill>
            </a:endParaRPr>
          </a:p>
        </p:txBody>
      </p:sp>
      <p:sp>
        <p:nvSpPr>
          <p:cNvPr id="2" name="TextBox 1">
            <a:extLst>
              <a:ext uri="{FF2B5EF4-FFF2-40B4-BE49-F238E27FC236}">
                <a16:creationId xmlns:a16="http://schemas.microsoft.com/office/drawing/2014/main" id="{279396A3-BF71-93AE-441E-8DB6D3916C2F}"/>
              </a:ext>
            </a:extLst>
          </p:cNvPr>
          <p:cNvSpPr txBox="1"/>
          <p:nvPr/>
        </p:nvSpPr>
        <p:spPr>
          <a:xfrm>
            <a:off x="3882195" y="1691812"/>
            <a:ext cx="4890977" cy="2506905"/>
          </a:xfrm>
          <a:prstGeom prst="rect">
            <a:avLst/>
          </a:prstGeom>
          <a:noFill/>
        </p:spPr>
        <p:txBody>
          <a:bodyPr wrap="square" rtlCol="0">
            <a:spAutoFit/>
          </a:bodyPr>
          <a:lstStyle/>
          <a:p>
            <a:pPr>
              <a:lnSpc>
                <a:spcPct val="150000"/>
              </a:lnSpc>
              <a:spcAft>
                <a:spcPts val="300"/>
              </a:spcAft>
            </a:pPr>
            <a:r>
              <a:rPr lang="en-US" dirty="0"/>
              <a:t>There will be five main pages (views) with different sub-pages in the system:</a:t>
            </a:r>
          </a:p>
          <a:p>
            <a:pPr>
              <a:lnSpc>
                <a:spcPct val="150000"/>
              </a:lnSpc>
              <a:spcAft>
                <a:spcPts val="300"/>
              </a:spcAft>
            </a:pPr>
            <a:r>
              <a:rPr lang="en-US" dirty="0"/>
              <a:t>1- Admin informative dashboard.</a:t>
            </a:r>
          </a:p>
          <a:p>
            <a:pPr>
              <a:lnSpc>
                <a:spcPct val="150000"/>
              </a:lnSpc>
              <a:spcAft>
                <a:spcPts val="300"/>
              </a:spcAft>
            </a:pPr>
            <a:r>
              <a:rPr lang="en-US" dirty="0"/>
              <a:t>2- Users management page.</a:t>
            </a:r>
          </a:p>
          <a:p>
            <a:pPr>
              <a:lnSpc>
                <a:spcPct val="150000"/>
              </a:lnSpc>
              <a:spcAft>
                <a:spcPts val="300"/>
              </a:spcAft>
            </a:pPr>
            <a:r>
              <a:rPr lang="en-US" dirty="0"/>
              <a:t>3- Selling dashboard.</a:t>
            </a:r>
          </a:p>
          <a:p>
            <a:pPr>
              <a:lnSpc>
                <a:spcPct val="150000"/>
              </a:lnSpc>
              <a:spcAft>
                <a:spcPts val="300"/>
              </a:spcAft>
            </a:pPr>
            <a:r>
              <a:rPr lang="en-US" dirty="0"/>
              <a:t>4- Stocks management page.</a:t>
            </a:r>
          </a:p>
          <a:p>
            <a:pPr>
              <a:lnSpc>
                <a:spcPct val="150000"/>
              </a:lnSpc>
              <a:spcAft>
                <a:spcPts val="300"/>
              </a:spcAft>
            </a:pPr>
            <a:r>
              <a:rPr lang="en-US" dirty="0"/>
              <a:t>5- Transactions management page.</a:t>
            </a:r>
          </a:p>
        </p:txBody>
      </p:sp>
    </p:spTree>
    <p:extLst>
      <p:ext uri="{BB962C8B-B14F-4D97-AF65-F5344CB8AC3E}">
        <p14:creationId xmlns:p14="http://schemas.microsoft.com/office/powerpoint/2010/main" val="36101639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8"/>
          <p:cNvPicPr preferRelativeResize="0"/>
          <p:nvPr/>
        </p:nvPicPr>
        <p:blipFill rotWithShape="1">
          <a:blip r:embed="rId3">
            <a:alphaModFix/>
          </a:blip>
          <a:srcRect l="-21934" t="2276" r="-27991"/>
          <a:stretch/>
        </p:blipFill>
        <p:spPr>
          <a:xfrm>
            <a:off x="-727338" y="1759297"/>
            <a:ext cx="4989900" cy="3252900"/>
          </a:xfrm>
          <a:prstGeom prst="rect">
            <a:avLst/>
          </a:prstGeom>
          <a:noFill/>
          <a:ln>
            <a:noFill/>
          </a:ln>
        </p:spPr>
      </p:pic>
      <p:sp>
        <p:nvSpPr>
          <p:cNvPr id="522" name="Google Shape;522;p48"/>
          <p:cNvSpPr txBox="1">
            <a:spLocks noGrp="1"/>
          </p:cNvSpPr>
          <p:nvPr>
            <p:ph type="title"/>
          </p:nvPr>
        </p:nvSpPr>
        <p:spPr>
          <a:xfrm>
            <a:off x="642024" y="225780"/>
            <a:ext cx="6422064" cy="712340"/>
          </a:xfrm>
          <a:prstGeom prst="rect">
            <a:avLst/>
          </a:prstGeom>
        </p:spPr>
        <p:txBody>
          <a:bodyPr spcFirstLastPara="1" wrap="square" lIns="114300" tIns="91425" rIns="91425" bIns="91425" anchor="t" anchorCtr="0">
            <a:noAutofit/>
          </a:bodyPr>
          <a:lstStyle/>
          <a:p>
            <a:pPr marL="0" lvl="0" indent="0" rtl="0">
              <a:spcBef>
                <a:spcPts val="0"/>
              </a:spcBef>
              <a:spcAft>
                <a:spcPts val="0"/>
              </a:spcAft>
              <a:buNone/>
            </a:pPr>
            <a:r>
              <a:rPr lang="en-US" dirty="0"/>
              <a:t>Requirements Analysis</a:t>
            </a:r>
            <a:endParaRPr dirty="0"/>
          </a:p>
        </p:txBody>
      </p:sp>
      <p:sp>
        <p:nvSpPr>
          <p:cNvPr id="2" name="TextBox 1">
            <a:extLst>
              <a:ext uri="{FF2B5EF4-FFF2-40B4-BE49-F238E27FC236}">
                <a16:creationId xmlns:a16="http://schemas.microsoft.com/office/drawing/2014/main" id="{279396A3-BF71-93AE-441E-8DB6D3916C2F}"/>
              </a:ext>
            </a:extLst>
          </p:cNvPr>
          <p:cNvSpPr txBox="1"/>
          <p:nvPr/>
        </p:nvSpPr>
        <p:spPr>
          <a:xfrm>
            <a:off x="3853056" y="1764700"/>
            <a:ext cx="4890977" cy="2637710"/>
          </a:xfrm>
          <a:prstGeom prst="rect">
            <a:avLst/>
          </a:prstGeom>
          <a:noFill/>
        </p:spPr>
        <p:txBody>
          <a:bodyPr wrap="square" rtlCol="0">
            <a:spAutoFit/>
          </a:bodyPr>
          <a:lstStyle/>
          <a:p>
            <a:pPr marR="0" algn="l" rtl="0">
              <a:lnSpc>
                <a:spcPct val="150000"/>
              </a:lnSpc>
              <a:spcBef>
                <a:spcPts val="0"/>
              </a:spcBef>
              <a:spcAft>
                <a:spcPts val="0"/>
              </a:spcAft>
            </a:pPr>
            <a:r>
              <a:rPr lang="en-US" dirty="0">
                <a:latin typeface="Lato" panose="020F0502020204030203" pitchFamily="34" charset="0"/>
                <a:ea typeface="Lato" panose="020F0502020204030203" pitchFamily="34" charset="0"/>
                <a:cs typeface="Lato" panose="020F0502020204030203" pitchFamily="34" charset="0"/>
              </a:rPr>
              <a:t>Also,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There will be four main system users with different privileges to access these pages:</a:t>
            </a:r>
            <a:endParaRPr lang="en-AE" dirty="0">
              <a:effectLst/>
              <a:latin typeface="Lato" panose="020F0502020204030203" pitchFamily="34" charset="0"/>
              <a:ea typeface="Lato" panose="020F0502020204030203" pitchFamily="34" charset="0"/>
              <a:cs typeface="Lato" panose="020F0502020204030203" pitchFamily="34" charset="0"/>
            </a:endParaRPr>
          </a:p>
          <a:p>
            <a:pPr marR="0" algn="l" rtl="0">
              <a:lnSpc>
                <a:spcPct val="150000"/>
              </a:lnSpc>
              <a:spcBef>
                <a:spcPts val="0"/>
              </a:spcBef>
              <a:spcAft>
                <a:spcPts val="0"/>
              </a:spcAft>
            </a:pP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1- Administrator: can access all previous pages</a:t>
            </a:r>
            <a:r>
              <a:rPr lang="en-AE" b="0" i="0" dirty="0">
                <a:solidFill>
                  <a:srgbClr val="000000"/>
                </a:solidFill>
                <a:latin typeface="Lato" panose="020F0502020204030203" pitchFamily="34" charset="0"/>
                <a:ea typeface="Lato" panose="020F0502020204030203" pitchFamily="34" charset="0"/>
                <a:cs typeface="Lato" panose="020F0502020204030203" pitchFamily="34" charset="0"/>
              </a:rPr>
              <a:t>.</a:t>
            </a:r>
          </a:p>
          <a:p>
            <a:pPr marR="0" algn="l" rtl="0">
              <a:lnSpc>
                <a:spcPct val="150000"/>
              </a:lnSpc>
              <a:spcBef>
                <a:spcPts val="0"/>
              </a:spcBef>
              <a:spcAft>
                <a:spcPts val="0"/>
              </a:spcAft>
            </a:pPr>
            <a:r>
              <a:rPr lang="en-AE" dirty="0">
                <a:effectLst/>
                <a:latin typeface="Lato" panose="020F0502020204030203" pitchFamily="34" charset="0"/>
                <a:ea typeface="Lato" panose="020F0502020204030203" pitchFamily="34" charset="0"/>
                <a:cs typeface="Lato" panose="020F0502020204030203" pitchFamily="34" charset="0"/>
              </a:rPr>
              <a:t>2- Seller</a:t>
            </a:r>
            <a:r>
              <a:rPr lang="en-AE"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can access only selling dashboard</a:t>
            </a:r>
            <a:r>
              <a:rPr lang="en-AE" dirty="0">
                <a:latin typeface="Lato" panose="020F0502020204030203" pitchFamily="34" charset="0"/>
                <a:ea typeface="Lato" panose="020F0502020204030203" pitchFamily="34" charset="0"/>
                <a:cs typeface="Lato" panose="020F0502020204030203" pitchFamily="34" charset="0"/>
              </a:rPr>
              <a:t>.</a:t>
            </a:r>
          </a:p>
          <a:p>
            <a:pPr marR="0" algn="l" rtl="0">
              <a:lnSpc>
                <a:spcPct val="150000"/>
              </a:lnSpc>
              <a:spcBef>
                <a:spcPts val="0"/>
              </a:spcBef>
              <a:spcAft>
                <a:spcPts val="0"/>
              </a:spcAft>
            </a:pPr>
            <a:r>
              <a:rPr lang="en-AE" b="0" i="0" dirty="0">
                <a:solidFill>
                  <a:srgbClr val="000000"/>
                </a:solidFill>
                <a:effectLst/>
                <a:latin typeface="Lato" panose="020F0502020204030203" pitchFamily="34" charset="0"/>
                <a:ea typeface="Lato" panose="020F0502020204030203" pitchFamily="34" charset="0"/>
                <a:cs typeface="Lato" panose="020F0502020204030203" pitchFamily="34" charset="0"/>
              </a:rPr>
              <a:t>3- </a:t>
            </a:r>
            <a:r>
              <a:rPr lang="en-US" dirty="0">
                <a:latin typeface="Lato" panose="020F0502020204030203" pitchFamily="34" charset="0"/>
                <a:ea typeface="Lato" panose="020F0502020204030203" pitchFamily="34" charset="0"/>
                <a:cs typeface="Lato" panose="020F0502020204030203" pitchFamily="34" charset="0"/>
              </a:rPr>
              <a:t>Procurement</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 manager: </a:t>
            </a:r>
            <a:r>
              <a:rPr lang="en-US" dirty="0">
                <a:latin typeface="Lato" panose="020F0502020204030203" pitchFamily="34" charset="0"/>
                <a:ea typeface="Lato" panose="020F0502020204030203" pitchFamily="34" charset="0"/>
                <a:cs typeface="Lato" panose="020F0502020204030203" pitchFamily="34" charset="0"/>
              </a:rPr>
              <a:t>can access only stock management page.</a:t>
            </a:r>
          </a:p>
          <a:p>
            <a:pPr marR="0" algn="l" rtl="0">
              <a:lnSpc>
                <a:spcPct val="150000"/>
              </a:lnSpc>
              <a:spcBef>
                <a:spcPts val="0"/>
              </a:spcBef>
              <a:spcAft>
                <a:spcPts val="0"/>
              </a:spcAft>
            </a:pP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4- </a:t>
            </a:r>
            <a:r>
              <a:rPr lang="en-US" dirty="0">
                <a:latin typeface="Lato" panose="020F0502020204030203" pitchFamily="34" charset="0"/>
                <a:ea typeface="Lato" panose="020F0502020204030203" pitchFamily="34" charset="0"/>
                <a:cs typeface="Lato" panose="020F0502020204030203" pitchFamily="34" charset="0"/>
              </a:rPr>
              <a:t>Accountant: can only access Transactions management page.</a:t>
            </a:r>
            <a:endPar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5905052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48"/>
          <p:cNvSpPr txBox="1">
            <a:spLocks noGrp="1"/>
          </p:cNvSpPr>
          <p:nvPr>
            <p:ph type="title"/>
          </p:nvPr>
        </p:nvSpPr>
        <p:spPr>
          <a:xfrm>
            <a:off x="0" y="102362"/>
            <a:ext cx="8279296" cy="712340"/>
          </a:xfrm>
          <a:prstGeom prst="rect">
            <a:avLst/>
          </a:prstGeom>
        </p:spPr>
        <p:txBody>
          <a:bodyPr spcFirstLastPara="1" wrap="square" lIns="114300" tIns="91425" rIns="91425" bIns="91425" anchor="t" anchorCtr="0">
            <a:noAutofit/>
          </a:bodyPr>
          <a:lstStyle/>
          <a:p>
            <a:pPr marL="0" lvl="0" indent="0" rtl="0">
              <a:spcBef>
                <a:spcPts val="0"/>
              </a:spcBef>
              <a:spcAft>
                <a:spcPts val="0"/>
              </a:spcAft>
              <a:buNone/>
            </a:pPr>
            <a:r>
              <a:rPr lang="en-US" sz="3700" dirty="0">
                <a:solidFill>
                  <a:schemeClr val="tx1"/>
                </a:solidFill>
              </a:rPr>
              <a:t>System</a:t>
            </a:r>
            <a:r>
              <a:rPr lang="en" sz="3700" dirty="0">
                <a:solidFill>
                  <a:schemeClr val="tx1"/>
                </a:solidFill>
              </a:rPr>
              <a:t> Features and (GUI</a:t>
            </a:r>
            <a:r>
              <a:rPr lang="en-US" sz="3700" dirty="0">
                <a:solidFill>
                  <a:schemeClr val="tx1"/>
                </a:solidFill>
              </a:rPr>
              <a:t>s</a:t>
            </a:r>
            <a:r>
              <a:rPr lang="en" sz="3700" dirty="0">
                <a:solidFill>
                  <a:schemeClr val="tx1"/>
                </a:solidFill>
              </a:rPr>
              <a:t>)</a:t>
            </a:r>
            <a:endParaRPr sz="3700" dirty="0">
              <a:solidFill>
                <a:schemeClr val="tx1"/>
              </a:solidFill>
            </a:endParaRPr>
          </a:p>
        </p:txBody>
      </p:sp>
      <p:pic>
        <p:nvPicPr>
          <p:cNvPr id="10" name="Picture 9">
            <a:extLst>
              <a:ext uri="{FF2B5EF4-FFF2-40B4-BE49-F238E27FC236}">
                <a16:creationId xmlns:a16="http://schemas.microsoft.com/office/drawing/2014/main" id="{16A83F95-BBD8-34F8-7D52-9C6E8749540E}"/>
              </a:ext>
            </a:extLst>
          </p:cNvPr>
          <p:cNvPicPr>
            <a:picLocks noChangeAspect="1"/>
          </p:cNvPicPr>
          <p:nvPr/>
        </p:nvPicPr>
        <p:blipFill>
          <a:blip r:embed="rId3"/>
          <a:stretch>
            <a:fillRect/>
          </a:stretch>
        </p:blipFill>
        <p:spPr>
          <a:xfrm>
            <a:off x="52269" y="811214"/>
            <a:ext cx="2343068" cy="1897725"/>
          </a:xfrm>
          <a:prstGeom prst="rect">
            <a:avLst/>
          </a:prstGeom>
        </p:spPr>
      </p:pic>
      <p:sp>
        <p:nvSpPr>
          <p:cNvPr id="11" name="TextBox 10">
            <a:extLst>
              <a:ext uri="{FF2B5EF4-FFF2-40B4-BE49-F238E27FC236}">
                <a16:creationId xmlns:a16="http://schemas.microsoft.com/office/drawing/2014/main" id="{CE10DA30-52AE-A6BB-8AFF-65DA1855365B}"/>
              </a:ext>
            </a:extLst>
          </p:cNvPr>
          <p:cNvSpPr txBox="1"/>
          <p:nvPr/>
        </p:nvSpPr>
        <p:spPr>
          <a:xfrm>
            <a:off x="447267" y="1243241"/>
            <a:ext cx="1649896" cy="516835"/>
          </a:xfrm>
          <a:prstGeom prst="rect">
            <a:avLst/>
          </a:prstGeom>
          <a:solidFill>
            <a:schemeClr val="bg1"/>
          </a:solidFill>
        </p:spPr>
        <p:txBody>
          <a:bodyPr wrap="square" rtlCol="0">
            <a:spAutoFit/>
          </a:bodyPr>
          <a:lstStyle/>
          <a:p>
            <a:endParaRPr lang="en-AE" dirty="0"/>
          </a:p>
        </p:txBody>
      </p:sp>
      <p:sp>
        <p:nvSpPr>
          <p:cNvPr id="8" name="TextBox 7">
            <a:extLst>
              <a:ext uri="{FF2B5EF4-FFF2-40B4-BE49-F238E27FC236}">
                <a16:creationId xmlns:a16="http://schemas.microsoft.com/office/drawing/2014/main" id="{0BB21941-BFBC-43C1-84A0-4269D7E015B7}"/>
              </a:ext>
            </a:extLst>
          </p:cNvPr>
          <p:cNvSpPr txBox="1"/>
          <p:nvPr/>
        </p:nvSpPr>
        <p:spPr>
          <a:xfrm>
            <a:off x="465396" y="1317952"/>
            <a:ext cx="1601950" cy="400110"/>
          </a:xfrm>
          <a:prstGeom prst="rect">
            <a:avLst/>
          </a:prstGeom>
          <a:noFill/>
        </p:spPr>
        <p:txBody>
          <a:bodyPr wrap="square" rtlCol="0">
            <a:spAutoFit/>
          </a:bodyPr>
          <a:lstStyle/>
          <a:p>
            <a:pPr algn="ctr"/>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htupos.com</a:t>
            </a:r>
            <a:endParaRPr lang="en-AE"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E7827E9F-0F84-C322-24AD-18AF2F6898A0}"/>
              </a:ext>
            </a:extLst>
          </p:cNvPr>
          <p:cNvPicPr>
            <a:picLocks noChangeAspect="1"/>
          </p:cNvPicPr>
          <p:nvPr/>
        </p:nvPicPr>
        <p:blipFill>
          <a:blip r:embed="rId4"/>
          <a:stretch>
            <a:fillRect/>
          </a:stretch>
        </p:blipFill>
        <p:spPr>
          <a:xfrm>
            <a:off x="2519916" y="2402884"/>
            <a:ext cx="2716298" cy="2210369"/>
          </a:xfrm>
          <a:prstGeom prst="rect">
            <a:avLst/>
          </a:prstGeom>
          <a:effectLst>
            <a:glow rad="228600">
              <a:schemeClr val="accent5">
                <a:satMod val="175000"/>
                <a:alpha val="40000"/>
              </a:schemeClr>
            </a:glow>
          </a:effectLst>
        </p:spPr>
      </p:pic>
      <p:pic>
        <p:nvPicPr>
          <p:cNvPr id="14" name="Picture 13">
            <a:extLst>
              <a:ext uri="{FF2B5EF4-FFF2-40B4-BE49-F238E27FC236}">
                <a16:creationId xmlns:a16="http://schemas.microsoft.com/office/drawing/2014/main" id="{D7B967CD-A443-5989-E9E8-672063FBAC93}"/>
              </a:ext>
            </a:extLst>
          </p:cNvPr>
          <p:cNvPicPr>
            <a:picLocks noChangeAspect="1"/>
          </p:cNvPicPr>
          <p:nvPr/>
        </p:nvPicPr>
        <p:blipFill rotWithShape="1">
          <a:blip r:embed="rId5"/>
          <a:srcRect r="571"/>
          <a:stretch/>
        </p:blipFill>
        <p:spPr>
          <a:xfrm>
            <a:off x="5814393" y="3335241"/>
            <a:ext cx="3169924" cy="1574690"/>
          </a:xfrm>
          <a:prstGeom prst="rect">
            <a:avLst/>
          </a:prstGeom>
          <a:ln>
            <a:noFill/>
          </a:ln>
          <a:effectLst>
            <a:outerShdw blurRad="292100" dist="139700" dir="2700000" algn="tl" rotWithShape="0">
              <a:srgbClr val="333333">
                <a:alpha val="65000"/>
              </a:srgbClr>
            </a:outerShdw>
          </a:effectLst>
        </p:spPr>
      </p:pic>
      <p:cxnSp>
        <p:nvCxnSpPr>
          <p:cNvPr id="16" name="Connector: Curved 15">
            <a:extLst>
              <a:ext uri="{FF2B5EF4-FFF2-40B4-BE49-F238E27FC236}">
                <a16:creationId xmlns:a16="http://schemas.microsoft.com/office/drawing/2014/main" id="{20CF30D8-430C-57F7-1370-E33825614AA3}"/>
              </a:ext>
            </a:extLst>
          </p:cNvPr>
          <p:cNvCxnSpPr>
            <a:cxnSpLocks/>
            <a:stCxn id="10" idx="2"/>
            <a:endCxn id="5" idx="1"/>
          </p:cNvCxnSpPr>
          <p:nvPr/>
        </p:nvCxnSpPr>
        <p:spPr>
          <a:xfrm rot="16200000" flipH="1">
            <a:off x="1472294" y="2460447"/>
            <a:ext cx="799130" cy="129611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Curved 20">
            <a:extLst>
              <a:ext uri="{FF2B5EF4-FFF2-40B4-BE49-F238E27FC236}">
                <a16:creationId xmlns:a16="http://schemas.microsoft.com/office/drawing/2014/main" id="{0872B28B-B3EF-D0B5-09E2-52B9039AFA7C}"/>
              </a:ext>
            </a:extLst>
          </p:cNvPr>
          <p:cNvCxnSpPr>
            <a:cxnSpLocks/>
            <a:stCxn id="5" idx="3"/>
            <a:endCxn id="14" idx="1"/>
          </p:cNvCxnSpPr>
          <p:nvPr/>
        </p:nvCxnSpPr>
        <p:spPr>
          <a:xfrm>
            <a:off x="5236214" y="3508069"/>
            <a:ext cx="578179" cy="614517"/>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640762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grpSp>
        <p:nvGrpSpPr>
          <p:cNvPr id="24" name="Group 23">
            <a:extLst>
              <a:ext uri="{FF2B5EF4-FFF2-40B4-BE49-F238E27FC236}">
                <a16:creationId xmlns:a16="http://schemas.microsoft.com/office/drawing/2014/main" id="{76A2B150-7CA4-E8BE-7307-8507CC074606}"/>
              </a:ext>
            </a:extLst>
          </p:cNvPr>
          <p:cNvGrpSpPr/>
          <p:nvPr/>
        </p:nvGrpSpPr>
        <p:grpSpPr>
          <a:xfrm>
            <a:off x="591873" y="0"/>
            <a:ext cx="7960245" cy="18770423"/>
            <a:chOff x="591873" y="0"/>
            <a:chExt cx="7960245" cy="18770423"/>
          </a:xfrm>
        </p:grpSpPr>
        <p:pic>
          <p:nvPicPr>
            <p:cNvPr id="9" name="Picture 8">
              <a:extLst>
                <a:ext uri="{FF2B5EF4-FFF2-40B4-BE49-F238E27FC236}">
                  <a16:creationId xmlns:a16="http://schemas.microsoft.com/office/drawing/2014/main" id="{534DCA0A-7326-9557-49D4-27B870C31720}"/>
                </a:ext>
              </a:extLst>
            </p:cNvPr>
            <p:cNvPicPr>
              <a:picLocks noChangeAspect="1"/>
            </p:cNvPicPr>
            <p:nvPr/>
          </p:nvPicPr>
          <p:blipFill>
            <a:blip r:embed="rId3"/>
            <a:stretch>
              <a:fillRect/>
            </a:stretch>
          </p:blipFill>
          <p:spPr>
            <a:xfrm>
              <a:off x="591881" y="0"/>
              <a:ext cx="7960237" cy="3675322"/>
            </a:xfrm>
            <a:prstGeom prst="rect">
              <a:avLst/>
            </a:prstGeom>
          </p:spPr>
        </p:pic>
        <p:pic>
          <p:nvPicPr>
            <p:cNvPr id="12" name="Picture 11">
              <a:extLst>
                <a:ext uri="{FF2B5EF4-FFF2-40B4-BE49-F238E27FC236}">
                  <a16:creationId xmlns:a16="http://schemas.microsoft.com/office/drawing/2014/main" id="{A2B80AD6-62DE-9CCE-BE5A-41A16F13DE78}"/>
                </a:ext>
              </a:extLst>
            </p:cNvPr>
            <p:cNvPicPr>
              <a:picLocks noChangeAspect="1"/>
            </p:cNvPicPr>
            <p:nvPr/>
          </p:nvPicPr>
          <p:blipFill>
            <a:blip r:embed="rId4"/>
            <a:stretch>
              <a:fillRect/>
            </a:stretch>
          </p:blipFill>
          <p:spPr>
            <a:xfrm>
              <a:off x="591880" y="3675322"/>
              <a:ext cx="7960237" cy="3115701"/>
            </a:xfrm>
            <a:prstGeom prst="rect">
              <a:avLst/>
            </a:prstGeom>
          </p:spPr>
        </p:pic>
        <p:pic>
          <p:nvPicPr>
            <p:cNvPr id="15" name="Picture 14">
              <a:extLst>
                <a:ext uri="{FF2B5EF4-FFF2-40B4-BE49-F238E27FC236}">
                  <a16:creationId xmlns:a16="http://schemas.microsoft.com/office/drawing/2014/main" id="{E40D413F-B9E6-024B-EE5B-8F48F8DB8238}"/>
                </a:ext>
              </a:extLst>
            </p:cNvPr>
            <p:cNvPicPr>
              <a:picLocks noChangeAspect="1"/>
            </p:cNvPicPr>
            <p:nvPr/>
          </p:nvPicPr>
          <p:blipFill>
            <a:blip r:embed="rId5"/>
            <a:stretch>
              <a:fillRect/>
            </a:stretch>
          </p:blipFill>
          <p:spPr>
            <a:xfrm>
              <a:off x="591879" y="6791023"/>
              <a:ext cx="7960237" cy="3003982"/>
            </a:xfrm>
            <a:prstGeom prst="rect">
              <a:avLst/>
            </a:prstGeom>
          </p:spPr>
        </p:pic>
        <p:pic>
          <p:nvPicPr>
            <p:cNvPr id="19" name="Picture 18">
              <a:extLst>
                <a:ext uri="{FF2B5EF4-FFF2-40B4-BE49-F238E27FC236}">
                  <a16:creationId xmlns:a16="http://schemas.microsoft.com/office/drawing/2014/main" id="{FDD7AEA9-03B2-BF87-44DB-4ACAD23E1E28}"/>
                </a:ext>
              </a:extLst>
            </p:cNvPr>
            <p:cNvPicPr>
              <a:picLocks noChangeAspect="1"/>
            </p:cNvPicPr>
            <p:nvPr/>
          </p:nvPicPr>
          <p:blipFill>
            <a:blip r:embed="rId6"/>
            <a:stretch>
              <a:fillRect/>
            </a:stretch>
          </p:blipFill>
          <p:spPr>
            <a:xfrm>
              <a:off x="591878" y="9714601"/>
              <a:ext cx="7960236" cy="2754495"/>
            </a:xfrm>
            <a:prstGeom prst="rect">
              <a:avLst/>
            </a:prstGeom>
          </p:spPr>
        </p:pic>
        <p:pic>
          <p:nvPicPr>
            <p:cNvPr id="21" name="Picture 20">
              <a:extLst>
                <a:ext uri="{FF2B5EF4-FFF2-40B4-BE49-F238E27FC236}">
                  <a16:creationId xmlns:a16="http://schemas.microsoft.com/office/drawing/2014/main" id="{E42547C2-6116-5511-FC49-5C9ED5794A7D}"/>
                </a:ext>
              </a:extLst>
            </p:cNvPr>
            <p:cNvPicPr>
              <a:picLocks noChangeAspect="1"/>
            </p:cNvPicPr>
            <p:nvPr/>
          </p:nvPicPr>
          <p:blipFill>
            <a:blip r:embed="rId7"/>
            <a:stretch>
              <a:fillRect/>
            </a:stretch>
          </p:blipFill>
          <p:spPr>
            <a:xfrm>
              <a:off x="591876" y="12469096"/>
              <a:ext cx="7960236" cy="4541498"/>
            </a:xfrm>
            <a:prstGeom prst="rect">
              <a:avLst/>
            </a:prstGeom>
          </p:spPr>
        </p:pic>
        <p:pic>
          <p:nvPicPr>
            <p:cNvPr id="23" name="Picture 22">
              <a:extLst>
                <a:ext uri="{FF2B5EF4-FFF2-40B4-BE49-F238E27FC236}">
                  <a16:creationId xmlns:a16="http://schemas.microsoft.com/office/drawing/2014/main" id="{4F47CCC8-5699-F819-AB17-1093241D5342}"/>
                </a:ext>
              </a:extLst>
            </p:cNvPr>
            <p:cNvPicPr>
              <a:picLocks noChangeAspect="1"/>
            </p:cNvPicPr>
            <p:nvPr/>
          </p:nvPicPr>
          <p:blipFill>
            <a:blip r:embed="rId8"/>
            <a:stretch>
              <a:fillRect/>
            </a:stretch>
          </p:blipFill>
          <p:spPr>
            <a:xfrm>
              <a:off x="591873" y="17010593"/>
              <a:ext cx="7960235" cy="1759830"/>
            </a:xfrm>
            <a:prstGeom prst="rect">
              <a:avLst/>
            </a:prstGeom>
          </p:spPr>
        </p:pic>
      </p:grpSp>
      <p:sp>
        <p:nvSpPr>
          <p:cNvPr id="32" name="Freeform: Shape 31">
            <a:extLst>
              <a:ext uri="{FF2B5EF4-FFF2-40B4-BE49-F238E27FC236}">
                <a16:creationId xmlns:a16="http://schemas.microsoft.com/office/drawing/2014/main" id="{08FBD0C5-428D-6578-9628-080115F69A21}"/>
              </a:ext>
            </a:extLst>
          </p:cNvPr>
          <p:cNvSpPr/>
          <p:nvPr/>
        </p:nvSpPr>
        <p:spPr>
          <a:xfrm>
            <a:off x="0" y="0"/>
            <a:ext cx="9144000" cy="5143500"/>
          </a:xfrm>
          <a:custGeom>
            <a:avLst/>
            <a:gdLst>
              <a:gd name="connsiteX0" fmla="*/ 8552108 w 9144000"/>
              <a:gd name="connsiteY0" fmla="*/ 0 h 5143500"/>
              <a:gd name="connsiteX1" fmla="*/ 9144000 w 9144000"/>
              <a:gd name="connsiteY1" fmla="*/ 0 h 5143500"/>
              <a:gd name="connsiteX2" fmla="*/ 9144000 w 9144000"/>
              <a:gd name="connsiteY2" fmla="*/ 5143500 h 5143500"/>
              <a:gd name="connsiteX3" fmla="*/ 8552108 w 9144000"/>
              <a:gd name="connsiteY3" fmla="*/ 5143500 h 5143500"/>
              <a:gd name="connsiteX4" fmla="*/ 0 w 9144000"/>
              <a:gd name="connsiteY4" fmla="*/ 0 h 5143500"/>
              <a:gd name="connsiteX5" fmla="*/ 591873 w 9144000"/>
              <a:gd name="connsiteY5" fmla="*/ 0 h 5143500"/>
              <a:gd name="connsiteX6" fmla="*/ 591873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8552108" y="0"/>
                </a:moveTo>
                <a:lnTo>
                  <a:pt x="9144000" y="0"/>
                </a:lnTo>
                <a:lnTo>
                  <a:pt x="9144000" y="5143500"/>
                </a:lnTo>
                <a:lnTo>
                  <a:pt x="8552108" y="5143500"/>
                </a:lnTo>
                <a:close/>
                <a:moveTo>
                  <a:pt x="0" y="0"/>
                </a:moveTo>
                <a:lnTo>
                  <a:pt x="591873" y="0"/>
                </a:lnTo>
                <a:lnTo>
                  <a:pt x="591873"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E"/>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autoRev="1" fill="hold" nodeType="afterEffect">
                                  <p:stCondLst>
                                    <p:cond delay="0"/>
                                  </p:stCondLst>
                                  <p:childTnLst>
                                    <p:animMotion origin="layout" path="M 0 -1.35802E-6 L 0 -2.66173 " pathEditMode="relative" rAng="0" ptsTypes="AA">
                                      <p:cBhvr>
                                        <p:cTn id="6" dur="13000" fill="hold"/>
                                        <p:tgtEl>
                                          <p:spTgt spid="24"/>
                                        </p:tgtEl>
                                        <p:attrNameLst>
                                          <p:attrName>ppt_x</p:attrName>
                                          <p:attrName>ppt_y</p:attrName>
                                        </p:attrNameLst>
                                      </p:cBhvr>
                                      <p:rCtr x="0" y="-1330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692933" y="187568"/>
            <a:ext cx="7360200" cy="548700"/>
          </a:xfrm>
        </p:spPr>
        <p:txBody>
          <a:bodyPr/>
          <a:lstStyle/>
          <a:p>
            <a:pPr algn="ctr"/>
            <a:r>
              <a:rPr lang="en-US" sz="3400" b="1" dirty="0">
                <a:solidFill>
                  <a:schemeClr val="tx1"/>
                </a:solidFill>
              </a:rPr>
              <a:t>Login Page</a:t>
            </a:r>
            <a:endParaRPr lang="en-AE" sz="3400" b="1" dirty="0">
              <a:solidFill>
                <a:schemeClr val="tx1"/>
              </a:solidFill>
            </a:endParaRPr>
          </a:p>
        </p:txBody>
      </p:sp>
      <p:sp>
        <p:nvSpPr>
          <p:cNvPr id="2" name="Google Shape;1123;p76">
            <a:extLst>
              <a:ext uri="{FF2B5EF4-FFF2-40B4-BE49-F238E27FC236}">
                <a16:creationId xmlns:a16="http://schemas.microsoft.com/office/drawing/2014/main" id="{BDA10D85-653E-F59D-E022-A4E3F7557A2C}"/>
              </a:ext>
            </a:extLst>
          </p:cNvPr>
          <p:cNvSpPr/>
          <p:nvPr/>
        </p:nvSpPr>
        <p:spPr>
          <a:xfrm>
            <a:off x="3673192" y="1362342"/>
            <a:ext cx="1244347" cy="24812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9" name="Picture 8">
            <a:extLst>
              <a:ext uri="{FF2B5EF4-FFF2-40B4-BE49-F238E27FC236}">
                <a16:creationId xmlns:a16="http://schemas.microsoft.com/office/drawing/2014/main" id="{DCE28871-FD21-F0A3-A303-0F02485B7F9E}"/>
              </a:ext>
            </a:extLst>
          </p:cNvPr>
          <p:cNvPicPr>
            <a:picLocks noChangeAspect="1"/>
          </p:cNvPicPr>
          <p:nvPr/>
        </p:nvPicPr>
        <p:blipFill>
          <a:blip r:embed="rId3"/>
          <a:stretch>
            <a:fillRect/>
          </a:stretch>
        </p:blipFill>
        <p:spPr>
          <a:xfrm>
            <a:off x="5580093" y="2020774"/>
            <a:ext cx="3181350" cy="2428875"/>
          </a:xfrm>
          <a:prstGeom prst="rect">
            <a:avLst/>
          </a:prstGeom>
        </p:spPr>
      </p:pic>
      <p:sp>
        <p:nvSpPr>
          <p:cNvPr id="11" name="Google Shape;1113;p75">
            <a:extLst>
              <a:ext uri="{FF2B5EF4-FFF2-40B4-BE49-F238E27FC236}">
                <a16:creationId xmlns:a16="http://schemas.microsoft.com/office/drawing/2014/main" id="{F5F700E8-5AEB-1FDD-EA16-CBE572B3B1D1}"/>
              </a:ext>
            </a:extLst>
          </p:cNvPr>
          <p:cNvSpPr/>
          <p:nvPr/>
        </p:nvSpPr>
        <p:spPr>
          <a:xfrm>
            <a:off x="1021812" y="1868064"/>
            <a:ext cx="1988826" cy="2734294"/>
          </a:xfrm>
          <a:prstGeom prst="roundRect">
            <a:avLst>
              <a:gd name="adj" fmla="val 48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2" name="Google Shape;1117;p75">
            <a:extLst>
              <a:ext uri="{FF2B5EF4-FFF2-40B4-BE49-F238E27FC236}">
                <a16:creationId xmlns:a16="http://schemas.microsoft.com/office/drawing/2014/main" id="{22EB9E00-EF53-6FB7-44B8-D066D2DF3797}"/>
              </a:ext>
            </a:extLst>
          </p:cNvPr>
          <p:cNvPicPr preferRelativeResize="0"/>
          <p:nvPr/>
        </p:nvPicPr>
        <p:blipFill rotWithShape="1">
          <a:blip r:embed="rId4">
            <a:alphaModFix/>
          </a:blip>
          <a:srcRect l="14972" r="10942"/>
          <a:stretch/>
        </p:blipFill>
        <p:spPr>
          <a:xfrm>
            <a:off x="1167599" y="2030411"/>
            <a:ext cx="1697250" cy="2422075"/>
          </a:xfrm>
          <a:prstGeom prst="rect">
            <a:avLst/>
          </a:prstGeom>
          <a:noFill/>
          <a:ln>
            <a:noFill/>
          </a:ln>
        </p:spPr>
      </p:pic>
      <p:sp>
        <p:nvSpPr>
          <p:cNvPr id="15" name="Rectangle 14">
            <a:extLst>
              <a:ext uri="{FF2B5EF4-FFF2-40B4-BE49-F238E27FC236}">
                <a16:creationId xmlns:a16="http://schemas.microsoft.com/office/drawing/2014/main" id="{0E04D587-5D08-2DB9-B003-B28CDC91A30C}"/>
              </a:ext>
            </a:extLst>
          </p:cNvPr>
          <p:cNvSpPr/>
          <p:nvPr/>
        </p:nvSpPr>
        <p:spPr>
          <a:xfrm>
            <a:off x="5680467" y="2112976"/>
            <a:ext cx="2974554" cy="163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4" name="Picture 13">
            <a:extLst>
              <a:ext uri="{FF2B5EF4-FFF2-40B4-BE49-F238E27FC236}">
                <a16:creationId xmlns:a16="http://schemas.microsoft.com/office/drawing/2014/main" id="{0FEFF0B3-8F74-A810-5E5D-10195954DF05}"/>
              </a:ext>
            </a:extLst>
          </p:cNvPr>
          <p:cNvPicPr>
            <a:picLocks noChangeAspect="1"/>
          </p:cNvPicPr>
          <p:nvPr/>
        </p:nvPicPr>
        <p:blipFill>
          <a:blip r:embed="rId5"/>
          <a:stretch>
            <a:fillRect/>
          </a:stretch>
        </p:blipFill>
        <p:spPr>
          <a:xfrm>
            <a:off x="5611837" y="2068908"/>
            <a:ext cx="3113791" cy="1898154"/>
          </a:xfrm>
          <a:prstGeom prst="rect">
            <a:avLst/>
          </a:prstGeom>
          <a:effectLst>
            <a:softEdge rad="63500"/>
          </a:effectLst>
        </p:spPr>
      </p:pic>
      <p:pic>
        <p:nvPicPr>
          <p:cNvPr id="19" name="Picture 18">
            <a:extLst>
              <a:ext uri="{FF2B5EF4-FFF2-40B4-BE49-F238E27FC236}">
                <a16:creationId xmlns:a16="http://schemas.microsoft.com/office/drawing/2014/main" id="{AF5ECCF8-1693-0DA7-4BA7-AE1D18BDF449}"/>
              </a:ext>
            </a:extLst>
          </p:cNvPr>
          <p:cNvPicPr>
            <a:picLocks noChangeAspect="1"/>
          </p:cNvPicPr>
          <p:nvPr/>
        </p:nvPicPr>
        <p:blipFill>
          <a:blip r:embed="rId6"/>
          <a:stretch>
            <a:fillRect/>
          </a:stretch>
        </p:blipFill>
        <p:spPr>
          <a:xfrm>
            <a:off x="3672695" y="1551115"/>
            <a:ext cx="1260000" cy="2156799"/>
          </a:xfrm>
          <a:prstGeom prst="rect">
            <a:avLst/>
          </a:prstGeom>
          <a:effectLst>
            <a:softEdge rad="12700"/>
          </a:effectLst>
        </p:spPr>
      </p:pic>
      <p:pic>
        <p:nvPicPr>
          <p:cNvPr id="21" name="Picture 20">
            <a:extLst>
              <a:ext uri="{FF2B5EF4-FFF2-40B4-BE49-F238E27FC236}">
                <a16:creationId xmlns:a16="http://schemas.microsoft.com/office/drawing/2014/main" id="{9D3362BC-1E13-6756-0BA1-64A319FC162B}"/>
              </a:ext>
            </a:extLst>
          </p:cNvPr>
          <p:cNvPicPr>
            <a:picLocks noChangeAspect="1"/>
          </p:cNvPicPr>
          <p:nvPr/>
        </p:nvPicPr>
        <p:blipFill>
          <a:blip r:embed="rId7"/>
          <a:stretch>
            <a:fillRect/>
          </a:stretch>
        </p:blipFill>
        <p:spPr>
          <a:xfrm>
            <a:off x="1145565" y="2031791"/>
            <a:ext cx="1767409" cy="2443670"/>
          </a:xfrm>
          <a:prstGeom prst="rect">
            <a:avLst/>
          </a:prstGeom>
        </p:spPr>
      </p:pic>
      <p:sp>
        <p:nvSpPr>
          <p:cNvPr id="22" name="Oval 21">
            <a:extLst>
              <a:ext uri="{FF2B5EF4-FFF2-40B4-BE49-F238E27FC236}">
                <a16:creationId xmlns:a16="http://schemas.microsoft.com/office/drawing/2014/main" id="{0B05A65C-6FCC-F5BA-FF0C-72866A5B5C57}"/>
              </a:ext>
            </a:extLst>
          </p:cNvPr>
          <p:cNvSpPr/>
          <p:nvPr/>
        </p:nvSpPr>
        <p:spPr>
          <a:xfrm>
            <a:off x="1945749" y="4486478"/>
            <a:ext cx="180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781109664"/>
      </p:ext>
    </p:extLst>
  </p:cSld>
  <p:clrMapOvr>
    <a:masterClrMapping/>
  </p:clrMapOvr>
  <p:transition spd="slow">
    <p:push dir="u"/>
  </p:transition>
</p:sld>
</file>

<file path=ppt/theme/theme1.xml><?xml version="1.0" encoding="utf-8"?>
<a:theme xmlns:a="http://schemas.openxmlformats.org/drawingml/2006/main"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5428</TotalTime>
  <Words>1154</Words>
  <Application>Microsoft Office PowerPoint</Application>
  <PresentationFormat>On-screen Show (16:9)</PresentationFormat>
  <Paragraphs>83</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Palanquin SemiBold</vt:lpstr>
      <vt:lpstr>Lato</vt:lpstr>
      <vt:lpstr>madefor-text</vt:lpstr>
      <vt:lpstr>Montserrat Medium</vt:lpstr>
      <vt:lpstr>Helvetica Neue</vt:lpstr>
      <vt:lpstr>Playfair Display</vt:lpstr>
      <vt:lpstr>Calibri</vt:lpstr>
      <vt:lpstr>Arial</vt:lpstr>
      <vt:lpstr>Investment Fund Company Profile by Slidesgo</vt:lpstr>
      <vt:lpstr>HTU- Point of Sale</vt:lpstr>
      <vt:lpstr>Problem Statement</vt:lpstr>
      <vt:lpstr>What is a POS system?</vt:lpstr>
      <vt:lpstr>PowerPoint Presentation</vt:lpstr>
      <vt:lpstr>Requirements Analysis</vt:lpstr>
      <vt:lpstr>Requirements Analysis</vt:lpstr>
      <vt:lpstr>System Features and (GUIs)</vt:lpstr>
      <vt:lpstr>PowerPoint Presentation</vt:lpstr>
      <vt:lpstr>Login Page</vt:lpstr>
      <vt:lpstr>Admin Dashboard</vt:lpstr>
      <vt:lpstr>Stocks management pages </vt:lpstr>
      <vt:lpstr>Selling Dashboard</vt:lpstr>
      <vt:lpstr>Selling Dashboard Important Note!</vt:lpstr>
      <vt:lpstr>Transactions management pages</vt:lpstr>
      <vt:lpstr>Profile page</vt:lpstr>
      <vt:lpstr>Users management pages</vt:lpstr>
      <vt:lpstr>Security Aspects of HTU-POS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HTU- Point of Sale</dc:title>
  <cp:lastModifiedBy>abood husam</cp:lastModifiedBy>
  <cp:revision>42</cp:revision>
  <dcterms:modified xsi:type="dcterms:W3CDTF">2023-02-02T08:21:30Z</dcterms:modified>
</cp:coreProperties>
</file>